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4420" r:id="rId2"/>
    <p:sldMasterId id="2147484418" r:id="rId3"/>
  </p:sldMasterIdLst>
  <p:notesMasterIdLst>
    <p:notesMasterId r:id="rId15"/>
  </p:notesMasterIdLst>
  <p:handoutMasterIdLst>
    <p:handoutMasterId r:id="rId16"/>
  </p:handoutMasterIdLst>
  <p:sldIdLst>
    <p:sldId id="1140" r:id="rId4"/>
    <p:sldId id="1177" r:id="rId5"/>
    <p:sldId id="1178" r:id="rId6"/>
    <p:sldId id="1179" r:id="rId7"/>
    <p:sldId id="1181" r:id="rId8"/>
    <p:sldId id="1180" r:id="rId9"/>
    <p:sldId id="1182" r:id="rId10"/>
    <p:sldId id="1183" r:id="rId11"/>
    <p:sldId id="1141" r:id="rId12"/>
    <p:sldId id="1142" r:id="rId13"/>
    <p:sldId id="1176" r:id="rId14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CCFFCC"/>
    <a:srgbClr val="66CCFF"/>
    <a:srgbClr val="003399"/>
    <a:srgbClr val="000000"/>
    <a:srgbClr val="00CC66"/>
    <a:srgbClr val="3399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6" autoAdjust="0"/>
    <p:restoredTop sz="77129" autoAdjust="0"/>
  </p:normalViewPr>
  <p:slideViewPr>
    <p:cSldViewPr snapToGrid="0">
      <p:cViewPr>
        <p:scale>
          <a:sx n="100" d="100"/>
          <a:sy n="100" d="100"/>
        </p:scale>
        <p:origin x="-2322" y="-306"/>
      </p:cViewPr>
      <p:guideLst>
        <p:guide orient="horz" pos="4319"/>
        <p:guide orient="horz" pos="685"/>
        <p:guide orient="horz" pos="339"/>
        <p:guide pos="405"/>
        <p:guide pos="5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214" y="-96"/>
      </p:cViewPr>
      <p:guideLst>
        <p:guide orient="horz" pos="3223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201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205" y="0"/>
            <a:ext cx="3079201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6582CE5-C061-4351-98FA-F5F73DEEEA5B}" type="datetimeFigureOut">
              <a:rPr lang="ko-KR" altLang="en-US"/>
              <a:pPr>
                <a:defRPr/>
              </a:pPr>
              <a:t>2018-12-20</a:t>
            </a:fld>
            <a:endParaRPr lang="en-US" altLang="ko-K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55"/>
            <a:ext cx="3079201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205" y="9720755"/>
            <a:ext cx="3079201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91D6BC1-ABC1-4BC1-BE27-DC7B58C5C39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7163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920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l" defTabSz="914659" eaLnBrk="0" hangingPunct="0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5" y="1"/>
            <a:ext cx="307920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659" eaLnBrk="0" hangingPunct="0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1BB1A65-9DC0-4113-A6C5-8E243150C36A}" type="datetimeFigureOut">
              <a:rPr lang="ko-KR" altLang="en-US"/>
              <a:pPr>
                <a:defRPr/>
              </a:pPr>
              <a:t>2018-12-20</a:t>
            </a:fld>
            <a:endParaRPr lang="en-US" altLang="ko-KR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6" y="4860379"/>
            <a:ext cx="5683915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393"/>
            <a:ext cx="307920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l" defTabSz="914659" eaLnBrk="0" hangingPunct="0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5" y="9722393"/>
            <a:ext cx="307920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659" eaLnBrk="0" hangingPunct="0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6F4BEB9-ADEF-4DD3-BD17-346C6C14B14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6718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4BEB9-ADEF-4DD3-BD17-346C6C14B144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4BEB9-ADEF-4DD3-BD17-346C6C14B144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4BEB9-ADEF-4DD3-BD17-346C6C14B144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6188FC3-F39F-44FF-9387-CF07191A2D5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E72FDB-67F5-403A-B59D-5A956106280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4D88EA-FB8A-4072-AA1E-887BC5B9651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07149-5095-41B9-90C1-273FD113C6D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111354-BCDC-4232-910C-66CDB44CA8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84571-82F6-48DB-A5E1-47A2F940C1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9B01C-D800-43A9-96B2-5474971CEE0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AB1CA3-C369-40F0-8E82-4A304CC6005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4B6D7-F8AD-4D44-8AA4-0F94ED07A38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40CCE-1C76-42CF-A8F5-F33C37E6B54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768AA05-E8B4-4D6E-80F2-7E429932C0B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2D9F2C-08B2-4974-81AF-6DDED9C90A3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6800DB-6082-40E0-955A-00FA28A194F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61138" y="233363"/>
            <a:ext cx="2125662" cy="5892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9388" y="233363"/>
            <a:ext cx="6229350" cy="589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CB511-A0FC-472C-AC0F-8656A6B9F0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455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73863B-2740-46AB-8304-52D5D9B2EF4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53C778E-C7FC-4C2C-BFBC-477174522A2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FDC9B0-4655-450A-A967-BB33F646FD9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57CC5A2-C98A-4691-81A7-47E349FEAF9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B810F01-2F78-45B6-B5E9-D37517FE1DB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D2BD0C6-E6EB-4BDD-84D9-B6BA253181C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0D919D-657C-495F-AEC3-681C2274679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765175"/>
            <a:ext cx="9144000" cy="606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3075" name="Picture 6" descr="교보문고CI"/>
          <p:cNvPicPr>
            <a:picLocks noChangeAspect="1" noChangeArrowheads="1"/>
          </p:cNvPicPr>
          <p:nvPr/>
        </p:nvPicPr>
        <p:blipFill>
          <a:blip r:embed="rId13" cstate="print"/>
          <a:srcRect t="-3362" r="-9859" b="-19319"/>
          <a:stretch>
            <a:fillRect/>
          </a:stretch>
        </p:blipFill>
        <p:spPr bwMode="auto">
          <a:xfrm>
            <a:off x="8183563" y="6502400"/>
            <a:ext cx="9239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그림 5" descr="psx02d36175.jpg"/>
          <p:cNvPicPr>
            <a:picLocks noChangeAspect="1"/>
          </p:cNvPicPr>
          <p:nvPr/>
        </p:nvPicPr>
        <p:blipFill>
          <a:blip r:embed="rId14" cstate="print"/>
          <a:srcRect l="5914" r="5373" b="84267"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그림 5" descr="psx02d36175.jpg"/>
          <p:cNvPicPr>
            <a:picLocks noChangeAspect="1"/>
          </p:cNvPicPr>
          <p:nvPr userDrawn="1"/>
        </p:nvPicPr>
        <p:blipFill>
          <a:blip r:embed="rId14" cstate="print"/>
          <a:srcRect l="5914" r="5373" b="84267"/>
          <a:stretch>
            <a:fillRect/>
          </a:stretch>
        </p:blipFill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가로_앞면"/>
          <p:cNvPicPr>
            <a:picLocks noChangeAspect="1" noChangeArrowheads="1"/>
          </p:cNvPicPr>
          <p:nvPr userDrawn="1"/>
        </p:nvPicPr>
        <p:blipFill>
          <a:blip r:embed="rId15" cstate="print"/>
          <a:srcRect t="49409" b="40169"/>
          <a:stretch>
            <a:fillRect/>
          </a:stretch>
        </p:blipFill>
        <p:spPr bwMode="auto">
          <a:xfrm>
            <a:off x="-12700" y="0"/>
            <a:ext cx="9169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 userDrawn="1"/>
        </p:nvSpPr>
        <p:spPr bwMode="auto">
          <a:xfrm>
            <a:off x="642938" y="2187420"/>
            <a:ext cx="7893050" cy="4273550"/>
          </a:xfrm>
          <a:prstGeom prst="roundRect">
            <a:avLst>
              <a:gd name="adj" fmla="val 1806"/>
            </a:avLst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 wrap="none" lIns="95724" tIns="47861" rIns="95724" bIns="47861" anchor="ctr"/>
          <a:lstStyle/>
          <a:p>
            <a:pPr algn="ctr" defTabSz="957263"/>
            <a:endParaRPr lang="ko-KR" altLang="ko-KR" b="1"/>
          </a:p>
        </p:txBody>
      </p:sp>
      <p:pic>
        <p:nvPicPr>
          <p:cNvPr id="11" name="Picture 56" descr="C:\Documents and Settings\User\바탕 화면\logo.JPG"/>
          <p:cNvPicPr>
            <a:picLocks noChangeAspect="1" noChangeArrowheads="1"/>
          </p:cNvPicPr>
          <p:nvPr userDrawn="1"/>
        </p:nvPicPr>
        <p:blipFill>
          <a:blip r:embed="rId16" cstate="print"/>
          <a:stretch>
            <a:fillRect/>
          </a:stretch>
        </p:blipFill>
        <p:spPr bwMode="auto">
          <a:xfrm>
            <a:off x="109829" y="6549081"/>
            <a:ext cx="854000" cy="2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B38284-C50C-45FF-AACE-75670DD150AE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26627" name="Picture 3" descr="그림2"/>
          <p:cNvPicPr>
            <a:picLocks noChangeAspect="1" noChangeArrowheads="1"/>
          </p:cNvPicPr>
          <p:nvPr userDrawn="1"/>
        </p:nvPicPr>
        <p:blipFill>
          <a:blip r:embed="rId13" cstate="print"/>
          <a:srcRect l="348" t="2211"/>
          <a:stretch>
            <a:fillRect/>
          </a:stretch>
        </p:blipFill>
        <p:spPr bwMode="auto">
          <a:xfrm>
            <a:off x="0" y="-26988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33363"/>
            <a:ext cx="8229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파일 최종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0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http://qrcodethumb.phinf.naver.net/20141202_217/brightsan_141749915177323NX3_PNG/0bS5b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9540" y="2516160"/>
            <a:ext cx="8846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00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                          </a:t>
            </a:r>
            <a:r>
              <a:rPr kumimoji="0" lang="en-US" altLang="ko-KR" sz="200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kumimoji="0" lang="ko-KR" altLang="en-US" sz="200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스콜라 </a:t>
            </a:r>
            <a:r>
              <a:rPr kumimoji="0" lang="en-US" altLang="ko-KR" sz="2000" dirty="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SCHOLAR]</a:t>
            </a:r>
            <a:r>
              <a:rPr kumimoji="0" lang="ko-KR" altLang="en-US" sz="2000" dirty="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kumimoji="0" lang="en-US" altLang="ko-KR" sz="2000" dirty="0" smtClean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dirty="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학술논문</a:t>
            </a:r>
            <a:r>
              <a:rPr kumimoji="0" lang="en-US" altLang="ko-KR" sz="2800" dirty="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DB </a:t>
            </a:r>
            <a:r>
              <a:rPr kumimoji="0" lang="ko-KR" altLang="en-US" sz="2800" dirty="0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rPr>
              <a:t>이용자 매뉴얼</a:t>
            </a:r>
            <a:endParaRPr kumimoji="0" lang="ko-KR" altLang="en-US" sz="3600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" name="Picture 6" descr="교보문고CI"/>
          <p:cNvPicPr>
            <a:picLocks noChangeAspect="1" noChangeArrowheads="1"/>
          </p:cNvPicPr>
          <p:nvPr/>
        </p:nvPicPr>
        <p:blipFill>
          <a:blip r:embed="rId3" cstate="print"/>
          <a:srcRect t="-3362" r="-9859" b="-19319"/>
          <a:stretch>
            <a:fillRect/>
          </a:stretch>
        </p:blipFill>
        <p:spPr bwMode="auto">
          <a:xfrm>
            <a:off x="3951288" y="6092047"/>
            <a:ext cx="1555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841931" y="3567147"/>
            <a:ext cx="3972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(http://scholar.dkyobobook.co.kr)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74227" y="196929"/>
            <a:ext cx="3700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학술논문 서비스개시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since : 1996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6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8"/>
          <p:cNvSpPr txBox="1">
            <a:spLocks/>
          </p:cNvSpPr>
          <p:nvPr/>
        </p:nvSpPr>
        <p:spPr bwMode="auto">
          <a:xfrm>
            <a:off x="3848100" y="56673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DA438-C55F-41BE-B055-E3C94A6D38A8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R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6499076" y="4060180"/>
            <a:ext cx="1800200" cy="1584176"/>
            <a:chOff x="2910390" y="1262024"/>
            <a:chExt cx="1397650" cy="1296144"/>
          </a:xfrm>
        </p:grpSpPr>
        <p:pic>
          <p:nvPicPr>
            <p:cNvPr id="71" name="그림 70" descr="모바일.jpg"/>
            <p:cNvPicPr>
              <a:picLocks noChangeAspect="1"/>
            </p:cNvPicPr>
            <p:nvPr/>
          </p:nvPicPr>
          <p:blipFill>
            <a:blip r:embed="rId4" cstate="print"/>
            <a:srcRect l="48895" b="49485"/>
            <a:stretch>
              <a:fillRect/>
            </a:stretch>
          </p:blipFill>
          <p:spPr>
            <a:xfrm>
              <a:off x="2910390" y="1262024"/>
              <a:ext cx="1397650" cy="1296144"/>
            </a:xfrm>
            <a:prstGeom prst="rect">
              <a:avLst/>
            </a:prstGeom>
          </p:spPr>
        </p:pic>
        <p:sp>
          <p:nvSpPr>
            <p:cNvPr id="72" name="직사각형 71"/>
            <p:cNvSpPr/>
            <p:nvPr/>
          </p:nvSpPr>
          <p:spPr>
            <a:xfrm>
              <a:off x="3299928" y="1406040"/>
              <a:ext cx="576064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251520" y="3211510"/>
            <a:ext cx="784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1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기능</a:t>
            </a:r>
            <a:r>
              <a:rPr lang="en-US" altLang="ko-KR" sz="1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3.  </a:t>
            </a:r>
            <a:r>
              <a:rPr lang="ko-KR" altLang="en-US" sz="1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공유</a:t>
            </a:r>
            <a:endParaRPr lang="en-US" altLang="ko-KR" sz="10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/>
            <a:endParaRPr lang="en-US" altLang="ko-KR" sz="10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페이스북</a:t>
            </a:r>
            <a:r>
              <a:rPr lang="en-US" altLang="ko-KR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트위터</a:t>
            </a:r>
            <a:r>
              <a:rPr lang="en-US" altLang="ko-KR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카카오톡으로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관심있는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논문을 공유</a:t>
            </a:r>
            <a:endParaRPr lang="en-US" altLang="ko-KR" sz="10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251520" y="1446438"/>
            <a:ext cx="65350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1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기능</a:t>
            </a:r>
            <a:r>
              <a:rPr lang="en-US" altLang="ko-KR" sz="1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2.  </a:t>
            </a:r>
            <a:r>
              <a:rPr lang="ko-KR" altLang="en-US" sz="10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히스토리</a:t>
            </a:r>
            <a:endParaRPr lang="en-US" altLang="ko-KR" sz="10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/>
            <a:endParaRPr lang="en-US" altLang="ko-KR" sz="10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기존에 다운로드 받은 논문들을 </a:t>
            </a:r>
            <a:r>
              <a:rPr lang="ko-KR" altLang="en-US" sz="10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최근열람논문에서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다시 볼 수 있으며 바로 재 다운로드 가능</a:t>
            </a:r>
            <a:endParaRPr lang="en-US" altLang="ko-KR" sz="10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9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9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로그인 상태에서만 가능</a:t>
            </a:r>
            <a:r>
              <a:rPr lang="en-US" altLang="ko-KR" sz="9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9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휴대폰 단말기 기준 다운받은 논문에 대해 리스트 저장</a:t>
            </a:r>
            <a:endParaRPr lang="en-US" altLang="ko-KR" sz="9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1520" y="925240"/>
            <a:ext cx="1947969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스콜라 안내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-2</a:t>
            </a:r>
            <a:endParaRPr lang="ko-KR" altLang="en-US" sz="1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6531936" y="1593832"/>
            <a:ext cx="1397650" cy="1944216"/>
            <a:chOff x="2910390" y="1262024"/>
            <a:chExt cx="1397650" cy="1944216"/>
          </a:xfrm>
        </p:grpSpPr>
        <p:pic>
          <p:nvPicPr>
            <p:cNvPr id="77" name="그림 76" descr="모바일.jpg"/>
            <p:cNvPicPr>
              <a:picLocks noChangeAspect="1"/>
            </p:cNvPicPr>
            <p:nvPr/>
          </p:nvPicPr>
          <p:blipFill>
            <a:blip r:embed="rId4" cstate="print"/>
            <a:srcRect l="48895" b="24228"/>
            <a:stretch>
              <a:fillRect/>
            </a:stretch>
          </p:blipFill>
          <p:spPr>
            <a:xfrm>
              <a:off x="2910390" y="1262024"/>
              <a:ext cx="1397650" cy="1944216"/>
            </a:xfrm>
            <a:prstGeom prst="rect">
              <a:avLst/>
            </a:prstGeom>
          </p:spPr>
        </p:pic>
        <p:sp>
          <p:nvSpPr>
            <p:cNvPr id="78" name="직사각형 77"/>
            <p:cNvSpPr/>
            <p:nvPr/>
          </p:nvSpPr>
          <p:spPr>
            <a:xfrm>
              <a:off x="3299928" y="1406040"/>
              <a:ext cx="576064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79" name="그림 78" descr="KakaoTalk_20141202_155641881.jpg"/>
          <p:cNvPicPr>
            <a:picLocks noChangeAspect="1"/>
          </p:cNvPicPr>
          <p:nvPr/>
        </p:nvPicPr>
        <p:blipFill>
          <a:blip r:embed="rId5" cstate="print"/>
          <a:srcRect t="4851" b="13618"/>
          <a:stretch>
            <a:fillRect/>
          </a:stretch>
        </p:blipFill>
        <p:spPr>
          <a:xfrm>
            <a:off x="6603944" y="1809855"/>
            <a:ext cx="1242000" cy="1800201"/>
          </a:xfrm>
          <a:prstGeom prst="rect">
            <a:avLst/>
          </a:prstGeom>
        </p:spPr>
      </p:pic>
      <p:grpSp>
        <p:nvGrpSpPr>
          <p:cNvPr id="80" name="그룹 79"/>
          <p:cNvGrpSpPr/>
          <p:nvPr/>
        </p:nvGrpSpPr>
        <p:grpSpPr>
          <a:xfrm>
            <a:off x="666428" y="3844156"/>
            <a:ext cx="1800200" cy="2376264"/>
            <a:chOff x="2910390" y="1262024"/>
            <a:chExt cx="1397650" cy="1944216"/>
          </a:xfrm>
        </p:grpSpPr>
        <p:pic>
          <p:nvPicPr>
            <p:cNvPr id="81" name="그림 80" descr="모바일.jpg"/>
            <p:cNvPicPr>
              <a:picLocks noChangeAspect="1"/>
            </p:cNvPicPr>
            <p:nvPr/>
          </p:nvPicPr>
          <p:blipFill>
            <a:blip r:embed="rId4" cstate="print"/>
            <a:srcRect l="48895" b="24228"/>
            <a:stretch>
              <a:fillRect/>
            </a:stretch>
          </p:blipFill>
          <p:spPr>
            <a:xfrm>
              <a:off x="2910390" y="1262024"/>
              <a:ext cx="1397650" cy="1944216"/>
            </a:xfrm>
            <a:prstGeom prst="rect">
              <a:avLst/>
            </a:prstGeom>
          </p:spPr>
        </p:pic>
        <p:sp>
          <p:nvSpPr>
            <p:cNvPr id="82" name="직사각형 81"/>
            <p:cNvSpPr/>
            <p:nvPr/>
          </p:nvSpPr>
          <p:spPr>
            <a:xfrm>
              <a:off x="3299928" y="1406040"/>
              <a:ext cx="576064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83" name="그림 82" descr="KakaoTalk_20141202_160806470.jpg"/>
          <p:cNvPicPr>
            <a:picLocks noChangeAspect="1"/>
          </p:cNvPicPr>
          <p:nvPr/>
        </p:nvPicPr>
        <p:blipFill>
          <a:blip r:embed="rId6" cstate="print"/>
          <a:srcRect t="3261" b="20026"/>
          <a:stretch>
            <a:fillRect/>
          </a:stretch>
        </p:blipFill>
        <p:spPr>
          <a:xfrm>
            <a:off x="774620" y="4060181"/>
            <a:ext cx="1584000" cy="2160239"/>
          </a:xfrm>
          <a:prstGeom prst="rect">
            <a:avLst/>
          </a:prstGeom>
        </p:spPr>
      </p:pic>
      <p:grpSp>
        <p:nvGrpSpPr>
          <p:cNvPr id="84" name="그룹 83"/>
          <p:cNvGrpSpPr/>
          <p:nvPr/>
        </p:nvGrpSpPr>
        <p:grpSpPr>
          <a:xfrm>
            <a:off x="2826668" y="4060180"/>
            <a:ext cx="1800200" cy="1584176"/>
            <a:chOff x="2910390" y="1262024"/>
            <a:chExt cx="1397650" cy="1296144"/>
          </a:xfrm>
        </p:grpSpPr>
        <p:pic>
          <p:nvPicPr>
            <p:cNvPr id="85" name="그림 84" descr="모바일.jpg"/>
            <p:cNvPicPr>
              <a:picLocks noChangeAspect="1"/>
            </p:cNvPicPr>
            <p:nvPr/>
          </p:nvPicPr>
          <p:blipFill>
            <a:blip r:embed="rId4" cstate="print"/>
            <a:srcRect l="48895" b="49485"/>
            <a:stretch>
              <a:fillRect/>
            </a:stretch>
          </p:blipFill>
          <p:spPr>
            <a:xfrm>
              <a:off x="2910390" y="1262024"/>
              <a:ext cx="1397650" cy="1296144"/>
            </a:xfrm>
            <a:prstGeom prst="rect">
              <a:avLst/>
            </a:prstGeom>
          </p:spPr>
        </p:pic>
        <p:sp>
          <p:nvSpPr>
            <p:cNvPr id="86" name="직사각형 85"/>
            <p:cNvSpPr/>
            <p:nvPr/>
          </p:nvSpPr>
          <p:spPr>
            <a:xfrm>
              <a:off x="3299928" y="1406040"/>
              <a:ext cx="576064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4698876" y="4060180"/>
            <a:ext cx="1800200" cy="1584176"/>
            <a:chOff x="2910390" y="1262024"/>
            <a:chExt cx="1397650" cy="1296144"/>
          </a:xfrm>
        </p:grpSpPr>
        <p:pic>
          <p:nvPicPr>
            <p:cNvPr id="88" name="그림 87" descr="모바일.jpg"/>
            <p:cNvPicPr>
              <a:picLocks noChangeAspect="1"/>
            </p:cNvPicPr>
            <p:nvPr/>
          </p:nvPicPr>
          <p:blipFill>
            <a:blip r:embed="rId4" cstate="print"/>
            <a:srcRect l="48895" b="49485"/>
            <a:stretch>
              <a:fillRect/>
            </a:stretch>
          </p:blipFill>
          <p:spPr>
            <a:xfrm>
              <a:off x="2910390" y="1262024"/>
              <a:ext cx="1397650" cy="1296144"/>
            </a:xfrm>
            <a:prstGeom prst="rect">
              <a:avLst/>
            </a:prstGeom>
          </p:spPr>
        </p:pic>
        <p:sp>
          <p:nvSpPr>
            <p:cNvPr id="89" name="직사각형 88"/>
            <p:cNvSpPr/>
            <p:nvPr/>
          </p:nvSpPr>
          <p:spPr>
            <a:xfrm>
              <a:off x="3299928" y="1406040"/>
              <a:ext cx="576064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90" name="그림 89" descr="KakaoTalk_20141202_160805712.jpg"/>
          <p:cNvPicPr>
            <a:picLocks noChangeAspect="1"/>
          </p:cNvPicPr>
          <p:nvPr/>
        </p:nvPicPr>
        <p:blipFill>
          <a:blip r:embed="rId7" cstate="print"/>
          <a:srcRect t="21087" b="32884"/>
          <a:stretch>
            <a:fillRect/>
          </a:stretch>
        </p:blipFill>
        <p:spPr>
          <a:xfrm>
            <a:off x="2953608" y="4348212"/>
            <a:ext cx="1586850" cy="1296144"/>
          </a:xfrm>
          <a:prstGeom prst="rect">
            <a:avLst/>
          </a:prstGeom>
        </p:spPr>
      </p:pic>
      <p:sp>
        <p:nvSpPr>
          <p:cNvPr id="91" name="직사각형 90"/>
          <p:cNvSpPr/>
          <p:nvPr/>
        </p:nvSpPr>
        <p:spPr>
          <a:xfrm>
            <a:off x="3258716" y="4708252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2" name="그림 91" descr="KakaoTalk_20141202_160805671.jpg"/>
          <p:cNvPicPr>
            <a:picLocks noChangeAspect="1"/>
          </p:cNvPicPr>
          <p:nvPr/>
        </p:nvPicPr>
        <p:blipFill>
          <a:blip r:embed="rId8" cstate="print"/>
          <a:srcRect t="20192" b="33780"/>
          <a:stretch>
            <a:fillRect/>
          </a:stretch>
        </p:blipFill>
        <p:spPr>
          <a:xfrm>
            <a:off x="4825640" y="4348212"/>
            <a:ext cx="1584000" cy="1296144"/>
          </a:xfrm>
          <a:prstGeom prst="rect">
            <a:avLst/>
          </a:prstGeom>
        </p:spPr>
      </p:pic>
      <p:sp>
        <p:nvSpPr>
          <p:cNvPr id="93" name="직사각형 92"/>
          <p:cNvSpPr/>
          <p:nvPr/>
        </p:nvSpPr>
        <p:spPr>
          <a:xfrm>
            <a:off x="5130924" y="4780260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4" name="그림 93" descr="KakaoTalk_20141202_160025043.jpg"/>
          <p:cNvPicPr>
            <a:picLocks noChangeAspect="1"/>
          </p:cNvPicPr>
          <p:nvPr/>
        </p:nvPicPr>
        <p:blipFill>
          <a:blip r:embed="rId9" cstate="print"/>
          <a:srcRect t="48858" b="5114"/>
          <a:stretch>
            <a:fillRect/>
          </a:stretch>
        </p:blipFill>
        <p:spPr>
          <a:xfrm>
            <a:off x="6626016" y="4348212"/>
            <a:ext cx="1584000" cy="1296144"/>
          </a:xfrm>
          <a:prstGeom prst="rect">
            <a:avLst/>
          </a:prstGeom>
        </p:spPr>
      </p:pic>
      <p:sp>
        <p:nvSpPr>
          <p:cNvPr id="95" name="직사각형 94"/>
          <p:cNvSpPr/>
          <p:nvPr/>
        </p:nvSpPr>
        <p:spPr>
          <a:xfrm>
            <a:off x="3271826" y="5759494"/>
            <a:ext cx="914400" cy="288032"/>
          </a:xfrm>
          <a:prstGeom prst="rect">
            <a:avLst/>
          </a:prstGeom>
          <a:solidFill>
            <a:schemeClr val="bg1"/>
          </a:solidFill>
          <a:ln w="10033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트위터</a:t>
            </a:r>
            <a:endParaRPr lang="ko-KR" altLang="en-US" sz="9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093730" y="5759494"/>
            <a:ext cx="914400" cy="288032"/>
          </a:xfrm>
          <a:prstGeom prst="rect">
            <a:avLst/>
          </a:prstGeom>
          <a:solidFill>
            <a:schemeClr val="bg1"/>
          </a:solidFill>
          <a:ln w="10033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페이스북</a:t>
            </a:r>
            <a:endParaRPr lang="ko-KR" altLang="en-US" sz="9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6965938" y="5759494"/>
            <a:ext cx="914400" cy="288032"/>
          </a:xfrm>
          <a:prstGeom prst="rect">
            <a:avLst/>
          </a:prstGeom>
          <a:solidFill>
            <a:schemeClr val="bg1"/>
          </a:solidFill>
          <a:ln w="10033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카카오톡</a:t>
            </a:r>
            <a:endParaRPr lang="ko-KR" altLang="en-US" sz="9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07950" y="260350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4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교보문고스콜라</a:t>
            </a:r>
            <a:r>
              <a:rPr lang="ko-KR" altLang="en-US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이용안내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5" descr="가로-뒷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567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3305174" y="3380598"/>
            <a:ext cx="2962275" cy="89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</a:rPr>
              <a:t>감사합니다</a:t>
            </a:r>
            <a:endParaRPr lang="en-US" altLang="ko-KR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22"/>
          <p:cNvSpPr>
            <a:spLocks noChangeArrowheads="1"/>
          </p:cNvSpPr>
          <p:nvPr/>
        </p:nvSpPr>
        <p:spPr bwMode="auto">
          <a:xfrm>
            <a:off x="5634038" y="1027114"/>
            <a:ext cx="3457575" cy="542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-1587" y="279400"/>
            <a:ext cx="739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Step 1. </a:t>
            </a:r>
            <a:r>
              <a:rPr lang="ko-KR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교보문고스콜라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접속 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5680075" y="1217613"/>
            <a:ext cx="3384550" cy="2839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교보문고스콜라 사이트에 접속합니다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http://scholar.dkyobobook.co.kr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]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spcBef>
                <a:spcPct val="50000"/>
              </a:spcBef>
              <a:buAutoNum type="arabicPeriod"/>
              <a:defRPr/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교내에서 </a:t>
            </a:r>
            <a:r>
              <a:rPr lang="ko-KR" altLang="en-US" sz="1100" dirty="0" err="1" smtClean="0">
                <a:latin typeface="맑은 고딕" pitchFamily="50" charset="-127"/>
                <a:ea typeface="맑은 고딕" pitchFamily="50" charset="-127"/>
              </a:rPr>
              <a:t>교보문고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 스콜라 사이트에 접속할</a:t>
            </a: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spcBef>
                <a:spcPct val="50000"/>
              </a:spcBef>
              <a:defRPr/>
            </a:pPr>
            <a:r>
              <a:rPr lang="en-US" altLang="ko-KR" sz="1100" dirty="0" smtClean="0"/>
              <a:t>    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경우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별도의 로그인 없이 </a:t>
            </a:r>
            <a:r>
              <a:rPr lang="ko-KR" alt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자동 </a:t>
            </a:r>
            <a:r>
              <a:rPr lang="ko-KR" alt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로그인</a:t>
            </a:r>
            <a:r>
              <a:rPr lang="en-US" altLang="ko-K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됩니다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교외에서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접속 시에는 도서관사이트  로그인 후</a:t>
            </a: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altLang="ko-KR" sz="1100" dirty="0" smtClean="0"/>
              <a:t> 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err="1" smtClean="0">
                <a:latin typeface="맑은 고딕" pitchFamily="50" charset="-127"/>
                <a:ea typeface="맑은 고딕" pitchFamily="50" charset="-127"/>
              </a:rPr>
              <a:t>교보문고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 스콜라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링크를 클릭하여 접속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3.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altLang="ko-KR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   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ko-KR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  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6237288" y="3505200"/>
            <a:ext cx="17891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-&gt;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로그인 확인 후 논문 이용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29338" y="3298825"/>
            <a:ext cx="2457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정상적으로 로그인 된 화면</a:t>
            </a:r>
            <a:r>
              <a:rPr lang="en-US" altLang="ja-JP" sz="1000" dirty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930900" y="3308350"/>
            <a:ext cx="252413" cy="200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pic>
        <p:nvPicPr>
          <p:cNvPr id="11" name="그림 10" descr="2017-11-21 19;04;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1" y="1021870"/>
            <a:ext cx="5400360" cy="4930891"/>
          </a:xfrm>
          <a:prstGeom prst="rect">
            <a:avLst/>
          </a:prstGeom>
        </p:spPr>
      </p:pic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3325116" y="951406"/>
            <a:ext cx="332484" cy="25827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17-11-21 19;04;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25" y="926410"/>
            <a:ext cx="5210175" cy="5550590"/>
          </a:xfrm>
          <a:prstGeom prst="rect">
            <a:avLst/>
          </a:prstGeom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-1587" y="279400"/>
            <a:ext cx="739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Step 2. </a:t>
            </a:r>
            <a:r>
              <a:rPr lang="ko-KR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교보문고스콜라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검색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7" name="직사각형 22"/>
          <p:cNvSpPr>
            <a:spLocks noChangeArrowheads="1"/>
          </p:cNvSpPr>
          <p:nvPr/>
        </p:nvSpPr>
        <p:spPr bwMode="auto">
          <a:xfrm>
            <a:off x="5981700" y="914399"/>
            <a:ext cx="3060700" cy="5553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74970" y="1224392"/>
            <a:ext cx="252412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156325" y="1341438"/>
            <a:ext cx="25241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5725" y="1306513"/>
            <a:ext cx="2519363" cy="56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ko-KR" altLang="en-US" sz="1100" b="1">
                <a:latin typeface="맑은 고딕" pitchFamily="50" charset="-127"/>
                <a:ea typeface="맑은 고딕" pitchFamily="50" charset="-127"/>
              </a:rPr>
              <a:t>메인통합검색</a:t>
            </a:r>
            <a:endParaRPr kumimoji="0" lang="en-US" altLang="ko-KR" sz="1100" b="1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통합검색</a:t>
            </a:r>
            <a:r>
              <a:rPr kumimoji="0"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논문명</a:t>
            </a:r>
            <a:r>
              <a:rPr kumimoji="0"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저자명</a:t>
            </a:r>
            <a:r>
              <a:rPr kumimoji="0"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발행기관</a:t>
            </a:r>
            <a:r>
              <a:rPr kumimoji="0"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228600" indent="-228600" algn="l">
              <a:defRPr/>
            </a:pP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간행물명</a:t>
            </a:r>
            <a:r>
              <a:rPr kumimoji="0"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주제어</a:t>
            </a:r>
            <a:r>
              <a:rPr kumimoji="0"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초록중 선택하여</a:t>
            </a:r>
            <a:r>
              <a:rPr kumimoji="0" lang="en-US" altLang="ko-KR" sz="100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검색</a:t>
            </a:r>
            <a:endParaRPr kumimoji="0" lang="en-US" altLang="ko-KR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50813" y="4716463"/>
            <a:ext cx="254000" cy="217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6156325" y="2940050"/>
            <a:ext cx="25241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5725" y="2894013"/>
            <a:ext cx="2519363" cy="877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ko-KR" altLang="en-US" sz="1100" b="1" dirty="0">
                <a:latin typeface="맑은 고딕" pitchFamily="50" charset="-127"/>
                <a:ea typeface="맑은 고딕" pitchFamily="50" charset="-127"/>
              </a:rPr>
              <a:t>신규 업데이트 간행물 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100" b="1" dirty="0">
                <a:latin typeface="맑은 고딕" pitchFamily="50" charset="-127"/>
                <a:ea typeface="맑은 고딕" pitchFamily="50" charset="-127"/>
              </a:rPr>
              <a:t>안내</a:t>
            </a:r>
            <a:endParaRPr kumimoji="0"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신규 간행물  클릭 시 해당 간행물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검색으로 이동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더보기</a:t>
            </a:r>
            <a:r>
              <a:rPr kumimoji="0" lang="en-US" altLang="ja-JP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버튼 클릭 시 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기간별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신간 및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신규 업데이트 간행물 확인 가능</a:t>
            </a:r>
            <a:endParaRPr kumimoji="0" lang="en-US" altLang="ja-JP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2797175" y="4716687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6149975" y="4038600"/>
            <a:ext cx="25241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6426200" y="4013200"/>
            <a:ext cx="26543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l"/>
            <a:r>
              <a:rPr kumimoji="0" lang="ko-KR" altLang="en-US" sz="1100" b="1" dirty="0">
                <a:latin typeface="맑은 고딕" pitchFamily="50" charset="-127"/>
                <a:ea typeface="맑은 고딕" pitchFamily="50" charset="-127"/>
              </a:rPr>
              <a:t>인기논문 다운로드 안내  </a:t>
            </a:r>
            <a:endParaRPr kumimoji="0" lang="en-US" altLang="ko-KR" sz="11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탭버튼으로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분야를 클릭 후 해당 논문을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클릭 하면 논문 상세 페이지로 이동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더보기</a:t>
            </a:r>
            <a:r>
              <a:rPr kumimoji="0" lang="en-US" altLang="ja-JP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버튼 클릭 시 분야별 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기간별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베스트 다운로드 논문을 확인 가능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133350" y="1693863"/>
            <a:ext cx="25241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035673" y="1205136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6145213" y="2036763"/>
            <a:ext cx="252412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6443663" y="2032000"/>
            <a:ext cx="2520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/>
            <a:r>
              <a:rPr kumimoji="0" lang="ko-KR" altLang="en-US" sz="1000" b="1" dirty="0" err="1">
                <a:latin typeface="맑은 고딕" pitchFamily="50" charset="-127"/>
                <a:ea typeface="맑은 고딕" pitchFamily="50" charset="-127"/>
              </a:rPr>
              <a:t>메뉴별</a:t>
            </a:r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  검색</a:t>
            </a:r>
            <a:endParaRPr kumimoji="0" lang="en-US" altLang="ko-KR" sz="10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dirty="0" smtClean="0"/>
              <a:t>주제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분야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발행기관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간행물 중 </a:t>
            </a:r>
            <a:endParaRPr kumimoji="0"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kumimoji="0" lang="en-US" altLang="ko-KR" dirty="0" smtClean="0"/>
              <a:t> </a:t>
            </a:r>
            <a:r>
              <a:rPr kumimoji="0" lang="ko-KR" altLang="en-US" sz="1000" dirty="0" smtClean="0">
                <a:latin typeface="맑은 고딕" pitchFamily="50" charset="-127"/>
                <a:ea typeface="맑은 고딕" pitchFamily="50" charset="-127"/>
              </a:rPr>
              <a:t>선택한 메뉴</a:t>
            </a:r>
            <a:r>
              <a:rPr kumimoji="0"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중심으로 검색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164263" y="5183188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6429375" y="5132388"/>
            <a:ext cx="2671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l"/>
            <a:r>
              <a:rPr kumimoji="0" lang="ko-KR" altLang="en-US" sz="1100" b="1" dirty="0">
                <a:latin typeface="맑은 고딕" pitchFamily="50" charset="-127"/>
                <a:ea typeface="맑은 고딕" pitchFamily="50" charset="-127"/>
              </a:rPr>
              <a:t>상세검색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228600" indent="-228600" algn="l"/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100" dirty="0">
                <a:latin typeface="맑은 고딕" pitchFamily="50" charset="-127"/>
                <a:ea typeface="맑은 고딕" pitchFamily="50" charset="-127"/>
              </a:rPr>
              <a:t>키워드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dirty="0">
                <a:latin typeface="맑은 고딕" pitchFamily="50" charset="-127"/>
                <a:ea typeface="맑은 고딕" pitchFamily="50" charset="-127"/>
              </a:rPr>
              <a:t>주제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dirty="0">
                <a:latin typeface="맑은 고딕" pitchFamily="50" charset="-127"/>
                <a:ea typeface="맑은 고딕" pitchFamily="50" charset="-127"/>
              </a:rPr>
              <a:t>분야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dirty="0">
                <a:latin typeface="맑은 고딕" pitchFamily="50" charset="-127"/>
                <a:ea typeface="맑은 고딕" pitchFamily="50" charset="-127"/>
              </a:rPr>
              <a:t>발행기관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dirty="0" err="1">
                <a:latin typeface="맑은 고딕" pitchFamily="50" charset="-127"/>
                <a:ea typeface="맑은 고딕" pitchFamily="50" charset="-127"/>
              </a:rPr>
              <a:t>간행물등</a:t>
            </a:r>
            <a:endParaRPr kumimoji="0" lang="en-US" altLang="ko-KR" sz="11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/>
            <a:r>
              <a:rPr kumimoji="0" lang="ko-KR" altLang="en-US" sz="1100" dirty="0" err="1">
                <a:latin typeface="맑은 고딕" pitchFamily="50" charset="-127"/>
                <a:ea typeface="맑은 고딕" pitchFamily="50" charset="-127"/>
              </a:rPr>
              <a:t>여러조건을</a:t>
            </a:r>
            <a:r>
              <a:rPr kumimoji="0" lang="ko-KR" altLang="en-US" sz="1100" dirty="0">
                <a:latin typeface="맑은 고딕" pitchFamily="50" charset="-127"/>
                <a:ea typeface="맑은 고딕" pitchFamily="50" charset="-127"/>
              </a:rPr>
              <a:t> 만족하는 논문 검색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-1587" y="279400"/>
            <a:ext cx="739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Step 2. </a:t>
            </a:r>
            <a:r>
              <a:rPr lang="ko-KR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교보문고스콜라 검색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6" name="그림 14" descr="상세검색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48450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22"/>
          <p:cNvSpPr>
            <a:spLocks noChangeArrowheads="1"/>
          </p:cNvSpPr>
          <p:nvPr/>
        </p:nvSpPr>
        <p:spPr bwMode="auto">
          <a:xfrm>
            <a:off x="5292725" y="1125537"/>
            <a:ext cx="3749675" cy="5322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ko-KR" altLang="en-US" sz="1100" b="1" dirty="0">
                <a:latin typeface="맑은 고딕" pitchFamily="50" charset="-127"/>
                <a:ea typeface="맑은 고딕" pitchFamily="50" charset="-127"/>
              </a:rPr>
              <a:t>상세검색  안내</a:t>
            </a:r>
            <a:endParaRPr kumimoji="0"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endParaRPr kumimoji="0" lang="en-US" altLang="ko-KR" sz="1000" b="1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endParaRPr kumimoji="0" lang="en-US" altLang="ko-KR" sz="10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1.</a:t>
            </a:r>
            <a:r>
              <a:rPr kumimoji="0" lang="ko-KR" altLang="en-US" sz="1000" b="1" dirty="0" err="1">
                <a:latin typeface="맑은 고딕" pitchFamily="50" charset="-127"/>
                <a:ea typeface="맑은 고딕" pitchFamily="50" charset="-127"/>
              </a:rPr>
              <a:t>검색어</a:t>
            </a:r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  </a:t>
            </a:r>
            <a:endParaRPr kumimoji="0" lang="en-US" altLang="ko-KR" sz="10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키워드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전방일 중 선택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키워드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적절한 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검색어를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 입력하여 검색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  *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특정주제분야나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정확한 내용을 모르는 경우에 사용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전방일치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입력한 검색어로 시작하는 자료 검색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  *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찾고자 하는 논문의 제목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 발행처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저자등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 앞부분이나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전부를 알고 있을 때 사용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논문명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저자명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발행기관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간행물명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주제어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초록등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조건을 추가하여 내가 필요한 논문을 검색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     (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최대 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개까지 추가</a:t>
            </a: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   *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연산자는 는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AND/OR/AND NOT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세가지 중 선택이 가능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         AND 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입력한 단어를 모두 포함하는 문서 </a:t>
            </a:r>
          </a:p>
          <a:p>
            <a:pPr algn="l"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        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OR 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입력한 단어가 하나 이상 포함된 문서</a:t>
            </a:r>
          </a:p>
          <a:p>
            <a:pPr algn="l"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        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AND NOT :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입력한 단어가 포함된 문서는 검색결과에서 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                        제외</a:t>
            </a:r>
          </a:p>
          <a:p>
            <a:pPr algn="l">
              <a:defRPr/>
            </a:pP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분야별 </a:t>
            </a:r>
            <a:endParaRPr kumimoji="0" lang="en-US" altLang="ko-KR" sz="1000" b="1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kumimoji="0" lang="en-US" altLang="ko-KR" sz="10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주제분류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dirty="0" err="1">
                <a:latin typeface="맑은 고딕" pitchFamily="50" charset="-127"/>
                <a:ea typeface="맑은 고딕" pitchFamily="50" charset="-127"/>
              </a:rPr>
              <a:t>교보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스콜라분류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한국십진분류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한국연구재단 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분류에서 선택이 가능하며 동일한 </a:t>
            </a:r>
            <a:r>
              <a:rPr lang="ko-KR" altLang="en-US" sz="1000" dirty="0" err="1">
                <a:latin typeface="맑은 고딕" pitchFamily="50" charset="-127"/>
                <a:ea typeface="맑은 고딕" pitchFamily="50" charset="-127"/>
              </a:rPr>
              <a:t>분류내에서는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멀티선택이 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가능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000" b="1" dirty="0" err="1">
                <a:latin typeface="맑은 고딕" pitchFamily="50" charset="-127"/>
                <a:ea typeface="맑은 고딕" pitchFamily="50" charset="-127"/>
              </a:rPr>
              <a:t>발행년도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1000" dirty="0" err="1">
                <a:latin typeface="맑은 고딕" pitchFamily="50" charset="-127"/>
                <a:ea typeface="맑은 고딕" pitchFamily="50" charset="-127"/>
              </a:rPr>
              <a:t>발행년도</a:t>
            </a:r>
            <a:r>
              <a:rPr kumimoji="0" lang="ko-KR" altLang="en-US" sz="1000" dirty="0">
                <a:latin typeface="맑은 고딕" pitchFamily="50" charset="-127"/>
                <a:ea typeface="맑은 고딕" pitchFamily="50" charset="-127"/>
              </a:rPr>
              <a:t> 조건을 선택할 수 있으며 직접 입력도 가능 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-1587" y="279400"/>
            <a:ext cx="739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Step 2. </a:t>
            </a:r>
            <a:r>
              <a:rPr lang="ko-KR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교보문고스콜라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검색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3" name="직사각형 22"/>
          <p:cNvSpPr>
            <a:spLocks noChangeArrowheads="1"/>
          </p:cNvSpPr>
          <p:nvPr/>
        </p:nvSpPr>
        <p:spPr bwMode="auto">
          <a:xfrm>
            <a:off x="6300788" y="1370013"/>
            <a:ext cx="2741612" cy="5106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altLang="ja-JP" sz="1000" b="1"/>
          </a:p>
        </p:txBody>
      </p:sp>
      <p:pic>
        <p:nvPicPr>
          <p:cNvPr id="4" name="그림 4" descr="발행기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5976937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2863" y="1514475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763713" y="1795463"/>
            <a:ext cx="252412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87450" y="2751138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537362" y="1846263"/>
            <a:ext cx="258596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200" b="1">
                <a:latin typeface="맑은 고딕" pitchFamily="50" charset="-127"/>
                <a:ea typeface="맑은 고딕" pitchFamily="50" charset="-127"/>
              </a:rPr>
              <a:t>발행기관  검색</a:t>
            </a:r>
            <a:endParaRPr kumimoji="0"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ko-KR" altLang="en-US" sz="1000" smtClean="0">
                <a:latin typeface="맑은 고딕" pitchFamily="50" charset="-127"/>
                <a:ea typeface="맑은 고딕" pitchFamily="50" charset="-127"/>
              </a:rPr>
              <a:t>검색 </a:t>
            </a:r>
            <a:r>
              <a:rPr kumimoji="0" lang="ko-KR" altLang="en-US" sz="1000">
                <a:latin typeface="맑은 고딕" pitchFamily="50" charset="-127"/>
                <a:ea typeface="맑은 고딕" pitchFamily="50" charset="-127"/>
              </a:rPr>
              <a:t>창 학회명을 입력하여 검색</a:t>
            </a:r>
            <a:endParaRPr kumimoji="0" lang="en-US" altLang="ko-KR" sz="1000"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1000" b="1"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 sz="1000" b="1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>
                <a:latin typeface="맑은 고딕" pitchFamily="50" charset="-127"/>
                <a:ea typeface="맑은 고딕" pitchFamily="50" charset="-127"/>
              </a:rPr>
              <a:t>전체목록에서 초성으로 검색이 가능 </a:t>
            </a:r>
            <a:endParaRPr lang="en-US" altLang="ko-KR" sz="1000">
              <a:latin typeface="맑은 고딕" pitchFamily="50" charset="-127"/>
              <a:ea typeface="맑은 고딕" pitchFamily="50" charset="-127"/>
            </a:endParaRPr>
          </a:p>
          <a:p>
            <a:endParaRPr lang="en-US" altLang="ja-JP" sz="1000" b="1">
              <a:solidFill>
                <a:schemeClr val="accent2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ja-JP" sz="1000" b="1">
              <a:solidFill>
                <a:schemeClr val="accent2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>
                <a:latin typeface="맑은 고딕" pitchFamily="50" charset="-127"/>
                <a:ea typeface="맑은 고딕" pitchFamily="50" charset="-127"/>
              </a:rPr>
              <a:t>  학회명을 클릭하면 학회에서 발행하는 </a:t>
            </a:r>
            <a:endParaRPr lang="en-US" altLang="ko-KR" sz="100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>
                <a:latin typeface="맑은 고딕" pitchFamily="50" charset="-127"/>
                <a:ea typeface="맑은 고딕" pitchFamily="50" charset="-127"/>
              </a:rPr>
              <a:t>   간행물 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-&gt;</a:t>
            </a:r>
            <a:r>
              <a:rPr lang="ko-KR" altLang="en-US" sz="1000">
                <a:latin typeface="맑은 고딕" pitchFamily="50" charset="-127"/>
                <a:ea typeface="맑은 고딕" pitchFamily="50" charset="-127"/>
              </a:rPr>
              <a:t>권 호 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-&gt;</a:t>
            </a:r>
            <a:r>
              <a:rPr lang="ko-KR" altLang="en-US" sz="1000">
                <a:latin typeface="맑은 고딕" pitchFamily="50" charset="-127"/>
                <a:ea typeface="맑은 고딕" pitchFamily="50" charset="-127"/>
              </a:rPr>
              <a:t>논문 검색으로 이용  </a:t>
            </a:r>
            <a:endParaRPr lang="en-US" altLang="ja-JP" sz="1000" b="1">
              <a:latin typeface="맑은 고딕" pitchFamily="50" charset="-127"/>
              <a:ea typeface="맑은 고딕" pitchFamily="50" charset="-127"/>
            </a:endParaRPr>
          </a:p>
          <a:p>
            <a:endParaRPr lang="ko-KR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361113" y="2233613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372225" y="2686050"/>
            <a:ext cx="252413" cy="217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6372225" y="3232150"/>
            <a:ext cx="25241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-1587" y="279400"/>
            <a:ext cx="739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Step 3. </a:t>
            </a:r>
            <a:r>
              <a:rPr lang="ko-KR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교보문고스콜라 논문 다운</a:t>
            </a:r>
          </a:p>
        </p:txBody>
      </p:sp>
      <p:sp>
        <p:nvSpPr>
          <p:cNvPr id="3" name="직사각형 22"/>
          <p:cNvSpPr>
            <a:spLocks noChangeArrowheads="1"/>
          </p:cNvSpPr>
          <p:nvPr/>
        </p:nvSpPr>
        <p:spPr bwMode="auto">
          <a:xfrm>
            <a:off x="6686550" y="1484313"/>
            <a:ext cx="2392363" cy="5040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altLang="ja-JP" sz="1000" b="1"/>
          </a:p>
        </p:txBody>
      </p:sp>
      <p:pic>
        <p:nvPicPr>
          <p:cNvPr id="7" name="그림 14" descr="복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5" y="909638"/>
            <a:ext cx="582101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279525" y="2647950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154613" y="3243263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157788" y="3492500"/>
            <a:ext cx="252412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833563" y="2987675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46050" y="2359025"/>
            <a:ext cx="25241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871663" y="3798888"/>
            <a:ext cx="252412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975" y="1700213"/>
            <a:ext cx="2343150" cy="346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 algn="l">
              <a:defRPr/>
            </a:pPr>
            <a:r>
              <a:rPr kumimoji="0" lang="ko-KR" altLang="en-US" sz="1100" b="1">
                <a:latin typeface="맑은 고딕" pitchFamily="50" charset="-127"/>
                <a:ea typeface="맑은 고딕" pitchFamily="50" charset="-127"/>
              </a:rPr>
              <a:t>논문 다운 안내 </a:t>
            </a:r>
            <a:endParaRPr kumimoji="0" lang="en-US" altLang="ko-KR" sz="1100" b="1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endParaRPr kumimoji="0" lang="en-US" altLang="ko-KR" sz="1000" b="1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ko-KR" altLang="en-US" sz="900">
                <a:latin typeface="맑은 고딕" pitchFamily="50" charset="-127"/>
                <a:ea typeface="맑은 고딕" pitchFamily="50" charset="-127"/>
              </a:rPr>
              <a:t>정렬기능</a:t>
            </a:r>
            <a:r>
              <a:rPr kumimoji="0" lang="en-US" altLang="ko-KR" sz="90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900">
                <a:latin typeface="맑은 고딕" pitchFamily="50" charset="-127"/>
                <a:ea typeface="맑은 고딕" pitchFamily="50" charset="-127"/>
              </a:rPr>
              <a:t>정확도순</a:t>
            </a:r>
            <a:r>
              <a:rPr kumimoji="0"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900">
                <a:latin typeface="맑은 고딕" pitchFamily="50" charset="-127"/>
                <a:ea typeface="맑은 고딕" pitchFamily="50" charset="-127"/>
              </a:rPr>
              <a:t>발행일순</a:t>
            </a:r>
            <a:r>
              <a:rPr kumimoji="0"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228600" indent="-228600" algn="l">
              <a:defRPr/>
            </a:pPr>
            <a:r>
              <a:rPr kumimoji="0" lang="en-US" altLang="ko-KR" sz="900">
                <a:latin typeface="맑은 고딕" pitchFamily="50" charset="-127"/>
                <a:ea typeface="맑은 고딕" pitchFamily="50" charset="-127"/>
              </a:rPr>
              <a:t>             </a:t>
            </a:r>
            <a:r>
              <a:rPr kumimoji="0" lang="ko-KR" altLang="en-US" sz="900">
                <a:latin typeface="맑은 고딕" pitchFamily="50" charset="-127"/>
                <a:ea typeface="맑은 고딕" pitchFamily="50" charset="-127"/>
              </a:rPr>
              <a:t>인기도순</a:t>
            </a:r>
            <a:r>
              <a:rPr kumimoji="0"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900">
                <a:latin typeface="맑은 고딕" pitchFamily="50" charset="-127"/>
                <a:ea typeface="맑은 고딕" pitchFamily="50" charset="-127"/>
              </a:rPr>
              <a:t>제목순</a:t>
            </a: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원문보기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뷰어를 통해 원문 보기가능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228600" indent="-228600" algn="l">
              <a:defRPr/>
            </a:pP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원문저장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 논문을 저장하거나 열기를 </a:t>
            </a:r>
            <a:endParaRPr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 눌러 보기 가능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) </a:t>
            </a: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서지프로그램 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( EndNote/RefWorks)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을 </a:t>
            </a:r>
            <a:endParaRPr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이용해 서지정보 추출 가능 </a:t>
            </a: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제목 클릭시 논문상세페이지로 이동  </a:t>
            </a:r>
            <a:endParaRPr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endParaRPr lang="en-US" altLang="ko-KR" sz="900" b="1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결과 내 검색기능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전체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논문명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발행기관</a:t>
            </a:r>
            <a:endParaRPr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간행물명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주제어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초록 중 선택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28600" indent="-228600" algn="l">
              <a:defRPr/>
            </a:pPr>
            <a:r>
              <a:rPr kumimoji="0" lang="en-US" altLang="ko-KR" sz="90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논문구분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발행년도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주제분류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발행기간</a:t>
            </a:r>
            <a:r>
              <a:rPr lang="en-US" altLang="ko-KR" sz="90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228600" indent="-228600" algn="l">
              <a:defRPr/>
            </a:pP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 간행물명 중 검색하고자 하는 논문의 </a:t>
            </a:r>
            <a:endParaRPr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lang="ko-KR" altLang="en-US" sz="900">
                <a:latin typeface="맑은 고딕" pitchFamily="50" charset="-127"/>
                <a:ea typeface="맑은 고딕" pitchFamily="50" charset="-127"/>
              </a:rPr>
              <a:t> 범위를 체크하여 검색 </a:t>
            </a:r>
            <a:endParaRPr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 marL="228600" indent="-228600" algn="l">
              <a:defRPr/>
            </a:pPr>
            <a:r>
              <a:rPr kumimoji="0" lang="ko-KR" altLang="en-US" sz="9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900">
                <a:latin typeface="맑은 고딕" pitchFamily="50" charset="-127"/>
                <a:ea typeface="맑은 고딕" pitchFamily="50" charset="-127"/>
              </a:rPr>
              <a:t>클릭하면 초록 보기 가능</a:t>
            </a:r>
            <a:endParaRPr kumimoji="0" lang="en-US" altLang="ko-KR" sz="90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6724650" y="2043113"/>
            <a:ext cx="25241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6724650" y="2492375"/>
            <a:ext cx="25241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6721475" y="2979738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6723063" y="3402013"/>
            <a:ext cx="252412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6723063" y="3805238"/>
            <a:ext cx="2540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732588" y="4645025"/>
            <a:ext cx="252412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8AA05-E8B4-4D6E-80F2-7E429932C0B2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587" y="325438"/>
            <a:ext cx="3598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교보문고스콜라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FAQ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4275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8963" y="1557338"/>
            <a:ext cx="47434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7950" y="1052513"/>
            <a:ext cx="52562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latin typeface="순명조" pitchFamily="18" charset="-127"/>
                <a:ea typeface="순명조" pitchFamily="18" charset="-127"/>
              </a:rPr>
              <a:t>Q: </a:t>
            </a:r>
            <a:r>
              <a:rPr lang="ko-KR" altLang="en-US" sz="1200" b="1">
                <a:latin typeface="순명조" pitchFamily="18" charset="-127"/>
                <a:ea typeface="순명조" pitchFamily="18" charset="-127"/>
              </a:rPr>
              <a:t>로그인은 되는데</a:t>
            </a:r>
            <a:r>
              <a:rPr lang="en-US" altLang="ko-KR" sz="1200" b="1">
                <a:latin typeface="순명조" pitchFamily="18" charset="-127"/>
                <a:ea typeface="순명조" pitchFamily="18" charset="-127"/>
              </a:rPr>
              <a:t>, </a:t>
            </a:r>
            <a:r>
              <a:rPr lang="ko-KR" altLang="en-US" sz="1200" b="1">
                <a:latin typeface="순명조" pitchFamily="18" charset="-127"/>
                <a:ea typeface="순명조" pitchFamily="18" charset="-127"/>
              </a:rPr>
              <a:t>원문이 열리지 않는 경우는 이렇게 안내해주세요</a:t>
            </a:r>
            <a:r>
              <a:rPr lang="en-US" altLang="ko-KR" sz="1200" b="1">
                <a:latin typeface="순명조" pitchFamily="18" charset="-127"/>
                <a:ea typeface="순명조" pitchFamily="18" charset="-127"/>
              </a:rPr>
              <a:t>~*  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31763" y="1597025"/>
            <a:ext cx="142875" cy="144463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1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516438" y="1565275"/>
            <a:ext cx="142875" cy="144463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1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3619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636838"/>
            <a:ext cx="42497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425" y="1412875"/>
            <a:ext cx="41767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1587" y="325438"/>
            <a:ext cx="3598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교보문고스콜라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FAQ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7950" y="1052513"/>
            <a:ext cx="52562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latin typeface="순명조" pitchFamily="18" charset="-127"/>
                <a:ea typeface="순명조" pitchFamily="18" charset="-127"/>
              </a:rPr>
              <a:t>Q: </a:t>
            </a:r>
            <a:r>
              <a:rPr lang="ko-KR" altLang="en-US" sz="1200" b="1">
                <a:latin typeface="순명조" pitchFamily="18" charset="-127"/>
                <a:ea typeface="순명조" pitchFamily="18" charset="-127"/>
              </a:rPr>
              <a:t>로그인은 되는데</a:t>
            </a:r>
            <a:r>
              <a:rPr lang="en-US" altLang="ko-KR" sz="1200" b="1">
                <a:latin typeface="순명조" pitchFamily="18" charset="-127"/>
                <a:ea typeface="순명조" pitchFamily="18" charset="-127"/>
              </a:rPr>
              <a:t>, </a:t>
            </a:r>
            <a:r>
              <a:rPr lang="ko-KR" altLang="en-US" sz="1200" b="1">
                <a:latin typeface="순명조" pitchFamily="18" charset="-127"/>
                <a:ea typeface="순명조" pitchFamily="18" charset="-127"/>
              </a:rPr>
              <a:t>원문이 열리지 않는 경우는 이렇게 안내해주세요</a:t>
            </a:r>
            <a:r>
              <a:rPr lang="en-US" altLang="ko-KR" sz="1200" b="1">
                <a:latin typeface="순명조" pitchFamily="18" charset="-127"/>
                <a:ea typeface="순명조" pitchFamily="18" charset="-127"/>
              </a:rPr>
              <a:t>~*  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746250" y="2652713"/>
            <a:ext cx="142875" cy="144462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1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9688" y="1436688"/>
            <a:ext cx="142875" cy="144462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1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981575" y="1428750"/>
            <a:ext cx="142875" cy="144463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10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8"/>
          <p:cNvSpPr txBox="1">
            <a:spLocks/>
          </p:cNvSpPr>
          <p:nvPr/>
        </p:nvSpPr>
        <p:spPr bwMode="auto">
          <a:xfrm>
            <a:off x="3505200" y="6442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DA438-C55F-41BE-B055-E3C94A6D38A8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ko-KR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289690" y="2282910"/>
            <a:ext cx="1397650" cy="1944216"/>
            <a:chOff x="2910390" y="1262024"/>
            <a:chExt cx="1397650" cy="1944216"/>
          </a:xfrm>
        </p:grpSpPr>
        <p:pic>
          <p:nvPicPr>
            <p:cNvPr id="15" name="그림 14" descr="모바일.jpg"/>
            <p:cNvPicPr>
              <a:picLocks noChangeAspect="1"/>
            </p:cNvPicPr>
            <p:nvPr/>
          </p:nvPicPr>
          <p:blipFill>
            <a:blip r:embed="rId5" cstate="print"/>
            <a:srcRect l="48895" b="24228"/>
            <a:stretch>
              <a:fillRect/>
            </a:stretch>
          </p:blipFill>
          <p:spPr>
            <a:xfrm>
              <a:off x="2910390" y="1262024"/>
              <a:ext cx="1397650" cy="1944216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3299928" y="1406040"/>
              <a:ext cx="576064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17" name="그림 16" descr="00_스콜라모바일메인.jpg"/>
          <p:cNvPicPr>
            <a:picLocks noChangeAspect="1"/>
          </p:cNvPicPr>
          <p:nvPr/>
        </p:nvPicPr>
        <p:blipFill>
          <a:blip r:embed="rId6" cstate="print"/>
          <a:srcRect t="14331" r="1895" b="18262"/>
          <a:stretch>
            <a:fillRect/>
          </a:stretch>
        </p:blipFill>
        <p:spPr>
          <a:xfrm>
            <a:off x="3390900" y="2552700"/>
            <a:ext cx="1200150" cy="1676400"/>
          </a:xfrm>
          <a:prstGeom prst="rect">
            <a:avLst/>
          </a:prstGeom>
          <a:ln>
            <a:noFill/>
          </a:ln>
        </p:spPr>
      </p:pic>
      <p:pic>
        <p:nvPicPr>
          <p:cNvPr id="18" name="Picture 3" descr="http://qrcodethumb.phinf.naver.net/20141202_217/brightsan_141749915177323NX3_PNG/0bS5b.png"/>
          <p:cNvPicPr>
            <a:picLocks noChangeAspect="1" noChangeArrowheads="1"/>
          </p:cNvPicPr>
          <p:nvPr/>
        </p:nvPicPr>
        <p:blipFill>
          <a:blip r:link="rId7" cstate="print"/>
          <a:srcRect/>
          <a:stretch>
            <a:fillRect/>
          </a:stretch>
        </p:blipFill>
        <p:spPr bwMode="auto">
          <a:xfrm>
            <a:off x="1045703" y="2488505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846043" y="2433662"/>
            <a:ext cx="1859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mscholar.dkyobobook.co.kr</a:t>
            </a:r>
            <a:endParaRPr lang="ko-KR" altLang="en-US" sz="1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948" y="3801814"/>
            <a:ext cx="2177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지금 바로 </a:t>
            </a:r>
            <a:r>
              <a:rPr lang="en-US" altLang="ko-KR" sz="1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QR</a:t>
            </a:r>
            <a:r>
              <a:rPr lang="ko-KR" altLang="en-US" sz="1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코드를 </a:t>
            </a:r>
            <a:r>
              <a:rPr lang="ko-KR" altLang="en-US" sz="1000" b="1" dirty="0" err="1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스캔해보세요</a:t>
            </a:r>
            <a:r>
              <a:rPr lang="en-US" altLang="ko-KR" sz="1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! </a:t>
            </a:r>
            <a:endParaRPr lang="ko-KR" altLang="en-US" sz="1000" b="1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1" name="그림 20" descr="모바일.jpg"/>
          <p:cNvPicPr>
            <a:picLocks noChangeAspect="1"/>
          </p:cNvPicPr>
          <p:nvPr/>
        </p:nvPicPr>
        <p:blipFill>
          <a:blip r:embed="rId5" cstate="print"/>
          <a:srcRect l="48895" b="24228"/>
          <a:stretch>
            <a:fillRect/>
          </a:stretch>
        </p:blipFill>
        <p:spPr>
          <a:xfrm>
            <a:off x="4921802" y="2289646"/>
            <a:ext cx="1397650" cy="1944216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5311340" y="2433662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/>
          <a:srcRect b="17241"/>
          <a:stretch>
            <a:fillRect/>
          </a:stretch>
        </p:blipFill>
        <p:spPr bwMode="auto">
          <a:xfrm>
            <a:off x="5023308" y="2505670"/>
            <a:ext cx="12318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51520" y="14165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교보스콜라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웹 서비스 오픈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!!!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 sz="1200" b="1" dirty="0" err="1" smtClean="0"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환경에서 논문을 열람할 수 있도록 편리한 기능을 제공합니다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520" y="912540"/>
            <a:ext cx="1947969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스콜라 안내</a:t>
            </a:r>
            <a:r>
              <a:rPr lang="en-US" altLang="ko-KR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-1</a:t>
            </a:r>
            <a:endParaRPr lang="ko-KR" altLang="en-US" sz="1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8200" y="4341818"/>
            <a:ext cx="688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800" dirty="0" smtClean="0">
                <a:latin typeface="HY헤드라인M" pitchFamily="18" charset="-127"/>
                <a:ea typeface="HY헤드라인M" pitchFamily="18" charset="-127"/>
              </a:rPr>
              <a:t>자동완성</a:t>
            </a:r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7532" y="4332062"/>
            <a:ext cx="8242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800" dirty="0" smtClean="0">
                <a:latin typeface="HY헤드라인M" pitchFamily="18" charset="-127"/>
                <a:ea typeface="HY헤드라인M" pitchFamily="18" charset="-127"/>
              </a:rPr>
              <a:t>최근 </a:t>
            </a:r>
            <a:r>
              <a:rPr lang="ko-KR" altLang="en-US" sz="800" dirty="0" err="1" smtClean="0">
                <a:latin typeface="HY헤드라인M" pitchFamily="18" charset="-127"/>
                <a:ea typeface="HY헤드라인M" pitchFamily="18" charset="-127"/>
              </a:rPr>
              <a:t>검색어</a:t>
            </a:r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72728" y="437570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1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기능</a:t>
            </a:r>
            <a:r>
              <a:rPr lang="en-US" altLang="ko-KR" sz="1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1.  </a:t>
            </a:r>
            <a:r>
              <a:rPr lang="ko-KR" altLang="en-US" sz="1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통합검색엔진 </a:t>
            </a:r>
            <a:endParaRPr lang="en-US" altLang="ko-KR" sz="10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/>
            <a:endParaRPr lang="en-US" altLang="ko-KR" sz="10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검색어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자동완성 기능으로 빠르고 정확하게 검색</a:t>
            </a:r>
            <a:r>
              <a:rPr lang="en-US" altLang="ko-KR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0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최근검색어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제공으로 </a:t>
            </a:r>
            <a:r>
              <a:rPr lang="ko-KR" altLang="en-US" sz="10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히스토리를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확인하여 검색 </a:t>
            </a:r>
            <a:endParaRPr lang="en-US" altLang="ko-KR" sz="10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상세검색으로 원하는 논문에 빠른 접근을 제공</a:t>
            </a:r>
            <a:endParaRPr lang="en-US" altLang="ko-KR" sz="10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논문의  저자</a:t>
            </a:r>
            <a:r>
              <a:rPr lang="en-US" altLang="ko-KR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발행기관 </a:t>
            </a:r>
            <a:r>
              <a:rPr lang="en-US" altLang="ko-KR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간행물</a:t>
            </a:r>
            <a:r>
              <a:rPr lang="en-US" altLang="ko-KR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키워드 클릭 시 유사한 논문 검색 가능</a:t>
            </a:r>
            <a:endParaRPr lang="en-US" altLang="ko-KR" sz="10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684130" y="4564112"/>
            <a:ext cx="1397650" cy="1944216"/>
            <a:chOff x="2910390" y="1262024"/>
            <a:chExt cx="1397650" cy="1944216"/>
          </a:xfrm>
        </p:grpSpPr>
        <p:pic>
          <p:nvPicPr>
            <p:cNvPr id="30" name="그림 29" descr="모바일.jpg"/>
            <p:cNvPicPr>
              <a:picLocks noChangeAspect="1"/>
            </p:cNvPicPr>
            <p:nvPr/>
          </p:nvPicPr>
          <p:blipFill>
            <a:blip r:embed="rId5" cstate="print"/>
            <a:srcRect l="48895" b="24228"/>
            <a:stretch>
              <a:fillRect/>
            </a:stretch>
          </p:blipFill>
          <p:spPr>
            <a:xfrm>
              <a:off x="2910390" y="1262024"/>
              <a:ext cx="1397650" cy="1944216"/>
            </a:xfrm>
            <a:prstGeom prst="rect">
              <a:avLst/>
            </a:prstGeom>
          </p:spPr>
        </p:pic>
        <p:sp>
          <p:nvSpPr>
            <p:cNvPr id="31" name="직사각형 30"/>
            <p:cNvSpPr/>
            <p:nvPr/>
          </p:nvSpPr>
          <p:spPr>
            <a:xfrm>
              <a:off x="3299928" y="1406040"/>
              <a:ext cx="576064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9" cstate="print"/>
          <a:srcRect b="15897"/>
          <a:stretch>
            <a:fillRect/>
          </a:stretch>
        </p:blipFill>
        <p:spPr bwMode="auto">
          <a:xfrm>
            <a:off x="4756138" y="4780136"/>
            <a:ext cx="1242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그룹 32"/>
          <p:cNvGrpSpPr/>
          <p:nvPr/>
        </p:nvGrpSpPr>
        <p:grpSpPr>
          <a:xfrm>
            <a:off x="6084582" y="4540742"/>
            <a:ext cx="1397650" cy="1944216"/>
            <a:chOff x="2910390" y="1262024"/>
            <a:chExt cx="1397650" cy="1944216"/>
          </a:xfrm>
        </p:grpSpPr>
        <p:pic>
          <p:nvPicPr>
            <p:cNvPr id="34" name="그림 33" descr="모바일.jpg"/>
            <p:cNvPicPr>
              <a:picLocks noChangeAspect="1"/>
            </p:cNvPicPr>
            <p:nvPr/>
          </p:nvPicPr>
          <p:blipFill>
            <a:blip r:embed="rId5" cstate="print"/>
            <a:srcRect l="48895" b="24228"/>
            <a:stretch>
              <a:fillRect/>
            </a:stretch>
          </p:blipFill>
          <p:spPr>
            <a:xfrm>
              <a:off x="2910390" y="1262024"/>
              <a:ext cx="1397650" cy="1944216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3299928" y="1406040"/>
              <a:ext cx="576064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36" name="그림 35" descr="KakaoTalk_20141202_155238834.jpg"/>
          <p:cNvPicPr>
            <a:picLocks noChangeAspect="1"/>
          </p:cNvPicPr>
          <p:nvPr/>
        </p:nvPicPr>
        <p:blipFill>
          <a:blip r:embed="rId10" cstate="print"/>
          <a:srcRect t="13251" b="7793"/>
          <a:stretch>
            <a:fillRect/>
          </a:stretch>
        </p:blipFill>
        <p:spPr>
          <a:xfrm>
            <a:off x="6156590" y="4756767"/>
            <a:ext cx="1231200" cy="1728191"/>
          </a:xfrm>
          <a:prstGeom prst="rect">
            <a:avLst/>
          </a:prstGeom>
        </p:spPr>
      </p:pic>
      <p:pic>
        <p:nvPicPr>
          <p:cNvPr id="37" name="그림 36" descr="모바일.jpg"/>
          <p:cNvPicPr>
            <a:picLocks noChangeAspect="1"/>
          </p:cNvPicPr>
          <p:nvPr/>
        </p:nvPicPr>
        <p:blipFill>
          <a:blip r:embed="rId5" cstate="print"/>
          <a:srcRect l="48895" b="29841"/>
          <a:stretch>
            <a:fillRect/>
          </a:stretch>
        </p:blipFill>
        <p:spPr>
          <a:xfrm>
            <a:off x="7481268" y="4564112"/>
            <a:ext cx="1397650" cy="1800200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7870806" y="4708128"/>
            <a:ext cx="57606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3276" y="4780136"/>
            <a:ext cx="1231200" cy="16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7833226" y="4333192"/>
            <a:ext cx="688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800" dirty="0" smtClean="0">
                <a:latin typeface="HY헤드라인M" pitchFamily="18" charset="-127"/>
                <a:ea typeface="HY헤드라인M" pitchFamily="18" charset="-127"/>
              </a:rPr>
              <a:t>상세검색</a:t>
            </a:r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07950" y="260350"/>
            <a:ext cx="9036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4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교보문고스콜라</a:t>
            </a:r>
            <a:r>
              <a:rPr lang="ko-KR" altLang="en-US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이용안내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15250</TotalTime>
  <Words>622</Words>
  <Application>Microsoft Office PowerPoint</Application>
  <PresentationFormat>화면 슬라이드 쇼(4:3)</PresentationFormat>
  <Paragraphs>173</Paragraphs>
  <Slides>11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Office 테마</vt:lpstr>
      <vt:lpstr>디자인 사용자 지정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교보문고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Windows 사용자</cp:lastModifiedBy>
  <cp:revision>899</cp:revision>
  <dcterms:created xsi:type="dcterms:W3CDTF">2009-03-06T05:31:15Z</dcterms:created>
  <dcterms:modified xsi:type="dcterms:W3CDTF">2018-12-20T10:14:59Z</dcterms:modified>
</cp:coreProperties>
</file>