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305" r:id="rId3"/>
    <p:sldId id="306" r:id="rId4"/>
    <p:sldId id="307" r:id="rId5"/>
    <p:sldId id="349" r:id="rId6"/>
    <p:sldId id="351" r:id="rId7"/>
    <p:sldId id="341" r:id="rId8"/>
    <p:sldId id="352" r:id="rId9"/>
    <p:sldId id="342" r:id="rId10"/>
    <p:sldId id="353" r:id="rId11"/>
    <p:sldId id="357" r:id="rId12"/>
    <p:sldId id="358" r:id="rId13"/>
    <p:sldId id="359" r:id="rId14"/>
    <p:sldId id="360" r:id="rId15"/>
    <p:sldId id="356" r:id="rId16"/>
    <p:sldId id="362" r:id="rId17"/>
    <p:sldId id="363" r:id="rId18"/>
    <p:sldId id="364" r:id="rId19"/>
    <p:sldId id="365" r:id="rId20"/>
    <p:sldId id="366" r:id="rId21"/>
    <p:sldId id="282" r:id="rId22"/>
    <p:sldId id="335" r:id="rId23"/>
    <p:sldId id="367" r:id="rId24"/>
    <p:sldId id="285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FAB"/>
    <a:srgbClr val="558E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1" autoAdjust="0"/>
    <p:restoredTop sz="90160" autoAdjust="0"/>
  </p:normalViewPr>
  <p:slideViewPr>
    <p:cSldViewPr snapToGrid="0" showGuides="1">
      <p:cViewPr varScale="1">
        <p:scale>
          <a:sx n="139" d="100"/>
          <a:sy n="139" d="100"/>
        </p:scale>
        <p:origin x="568" y="68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96D3C-D395-4380-AB2C-0B333520EDA6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FEEF-3483-4BD1-9A2A-B776B2BB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6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FEEF-3483-4BD1-9A2A-B776B2BB06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0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PQDT Global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전 세계에서 가장 방대한 해외 학위논문 전문데이터베이스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230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건의 원문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서지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초록 포함 시 총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470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건의 학위논문 제공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여기에는 미국 상위대학 및 중국 유수의 대학 학위논문이 모두 포함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FEEF-3483-4BD1-9A2A-B776B2BB06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6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FEEF-3483-4BD1-9A2A-B776B2BB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1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중요성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필요성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학위논문 그 자체의 특성 때문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학위논문은 해당 학술분야를 연구하는 연구원들에게 최신 정보를 찾는 출발점이자 청사진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기존연구에 대한 선행조사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FEEF-3483-4BD1-9A2A-B776B2BB06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1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학위논문은 학술지 논문이나 다른 문서에서는 찾아보기 힘든 여러 가치 있는 자료들과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results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포함한 풍부한 데이터를 제공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ko-KR" altLang="en-US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PQDT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에는 수백만 개의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text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논문이 있음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학생들이 어떤 분야를 연구하든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PQDT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하나의 모델로서 그 역할을 할 수 있는 논문을 찾을 수 있다는 것을 의미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ko-KR" altLang="en-US" dirty="0"/>
            </a:br>
            <a:endParaRPr lang="en-US" altLang="ko-KR" dirty="0"/>
          </a:p>
          <a:p>
            <a:r>
              <a:rPr lang="ko-KR" altLang="en-US" dirty="0"/>
              <a:t>학위논문의 중요성은 특히</a:t>
            </a:r>
            <a:r>
              <a:rPr lang="en-US" altLang="ko-KR" dirty="0"/>
              <a:t>, </a:t>
            </a:r>
            <a:r>
              <a:rPr lang="ko-KR" altLang="en-US" dirty="0"/>
              <a:t>과학분야에서 두드러짐</a:t>
            </a:r>
            <a:r>
              <a:rPr lang="en-US" altLang="ko-KR" dirty="0"/>
              <a:t>.</a:t>
            </a:r>
            <a:br>
              <a:rPr lang="ko-KR" altLang="en-US" dirty="0"/>
            </a:b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학생들이 이공자연계열의 논문을 쓰고 있다면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과학분야 논문의 구성 방식과 포함된 요소를 알 수 있음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각종 데이터와 실험결과가 표시되는 방법도 확인할 수 있음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부정적이거나 실망스런 결과를 가진 연구가 거의 출판되지 않는 학술지 논문과는 달리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학생들은 과학자들이 설사 당초 계획을 충족시키지 못한 결과가 나왔더라도 이러한 실험결과를 어떻게 그들의 논문에 녹여냈는지 학위논문에서 알 수 있음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실패한 결과를 발표한다는 이 요점은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제약 연구에 비춰 생각해본다면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매우 의의가 있음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신약이 효과가 없다는 임상결과를 아는 것은 그것이 효과가 있다는 것을 아는 것만큼이나 중요할 수 있음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FEEF-3483-4BD1-9A2A-B776B2BB06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6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4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7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7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5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70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5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432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4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rgbClr val="D9193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68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rgbClr val="3F338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rgbClr val="3F338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80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0"/>
            <a:ext cx="2347912" cy="1355725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0"/>
            <a:ext cx="2951162" cy="1106487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06375"/>
            <a:ext cx="1144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38888" cy="85725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0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fld id="{42D32B6F-EF49-0E41-9CD7-C183E4B16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10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707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7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1676400"/>
            <a:ext cx="9144000" cy="34671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5913"/>
            <a:ext cx="9144000" cy="35575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1920875"/>
            <a:ext cx="9144000" cy="32226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06413"/>
            <a:ext cx="31083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06019"/>
            <a:ext cx="7772400" cy="64583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2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823913"/>
            <a:ext cx="9155113" cy="36258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608013"/>
            <a:ext cx="9155113" cy="36766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8388"/>
            <a:ext cx="9155113" cy="3636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29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9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55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1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62" r:id="rId31"/>
    <p:sldLayoutId id="2147483778" r:id="rId3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microsoft.com/office/2007/relationships/hdphoto" Target="../media/hdphoto10.wdp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microsoft.com/office/2007/relationships/hdphoto" Target="../media/hdphoto13.wdp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5.wdp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-aFAdxOSTDdUyiF07Zu5t2XwpGjh-DID" TargetMode="External"/><Relationship Id="rId2" Type="http://schemas.openxmlformats.org/officeDocument/2006/relationships/hyperlink" Target="https://proquest.libguides.com/pqdt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korea@asia.proquest.com" TargetMode="External"/><Relationship Id="rId4" Type="http://schemas.openxmlformats.org/officeDocument/2006/relationships/hyperlink" Target="https://support.proquest.com/hom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31565" y="2776466"/>
            <a:ext cx="9134105" cy="742754"/>
          </a:xfrm>
        </p:spPr>
        <p:txBody>
          <a:bodyPr/>
          <a:lstStyle/>
          <a:p>
            <a:br>
              <a:rPr lang="en-US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PQDT Global </a:t>
            </a:r>
            <a:r>
              <a:rPr lang="ko-KR" altLang="en-U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이용매뉴얼</a:t>
            </a:r>
            <a:b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sz="2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sz="25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r>
              <a:rPr lang="en-US" sz="2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ro</a:t>
            </a:r>
            <a:r>
              <a:rPr lang="en-US" sz="25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Q</a:t>
            </a:r>
            <a:r>
              <a:rPr lang="en-US" sz="2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uest </a:t>
            </a:r>
            <a:r>
              <a:rPr lang="en-US" sz="25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</a:t>
            </a:r>
            <a:r>
              <a:rPr lang="en-US" sz="2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issertations &amp; </a:t>
            </a:r>
            <a:r>
              <a:rPr lang="en-US" sz="25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2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heses </a:t>
            </a:r>
            <a:r>
              <a:rPr lang="en-US" sz="25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Global</a:t>
            </a:r>
            <a:r>
              <a:rPr lang="en-US" sz="2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br>
              <a:rPr lang="en-US" sz="2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br>
              <a:rPr lang="en-US" sz="25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한국지사</a:t>
            </a:r>
            <a:endParaRPr lang="en-US" altLang="ko-KR" sz="2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korea@asia.proquest.com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51861-5946-4EEA-BE5D-4EC8EA20A0A4}"/>
              </a:ext>
            </a:extLst>
          </p:cNvPr>
          <p:cNvSpPr txBox="1"/>
          <p:nvPr/>
        </p:nvSpPr>
        <p:spPr>
          <a:xfrm>
            <a:off x="4153" y="4874087"/>
            <a:ext cx="139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JAN 2019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2"/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고급 검색 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CB9B9B-EC46-4DFA-B7AD-4939AEA77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835"/>
          <a:stretch/>
        </p:blipFill>
        <p:spPr>
          <a:xfrm>
            <a:off x="252000" y="868680"/>
            <a:ext cx="8640000" cy="29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B877526-70E2-453E-B2F6-61190DFBEBCA}"/>
              </a:ext>
            </a:extLst>
          </p:cNvPr>
          <p:cNvSpPr/>
          <p:nvPr/>
        </p:nvSpPr>
        <p:spPr>
          <a:xfrm>
            <a:off x="6246190" y="2061593"/>
            <a:ext cx="2166290" cy="361567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9" name="말풍선: 타원형 8">
            <a:extLst>
              <a:ext uri="{FF2B5EF4-FFF2-40B4-BE49-F238E27FC236}">
                <a16:creationId xmlns:a16="http://schemas.microsoft.com/office/drawing/2014/main" id="{BE25E740-0551-4396-9EE6-4B322EE2599A}"/>
              </a:ext>
            </a:extLst>
          </p:cNvPr>
          <p:cNvSpPr/>
          <p:nvPr/>
        </p:nvSpPr>
        <p:spPr>
          <a:xfrm>
            <a:off x="6065665" y="1819569"/>
            <a:ext cx="287418" cy="288000"/>
          </a:xfrm>
          <a:prstGeom prst="wedgeEllipseCallout">
            <a:avLst>
              <a:gd name="adj1" fmla="val 48319"/>
              <a:gd name="adj2" fmla="val 5857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E1222251-1CEF-46C1-B0F3-1183D9A75BE7}"/>
              </a:ext>
            </a:extLst>
          </p:cNvPr>
          <p:cNvCxnSpPr>
            <a:cxnSpLocks/>
          </p:cNvCxnSpPr>
          <p:nvPr/>
        </p:nvCxnSpPr>
        <p:spPr>
          <a:xfrm rot="16200000" flipV="1">
            <a:off x="6910824" y="2329791"/>
            <a:ext cx="501354" cy="33566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headEnd type="arrow"/>
            <a:tailEnd type="oval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8CFD71A-6035-4050-B0FC-17D9DC58A7CD}"/>
              </a:ext>
            </a:extLst>
          </p:cNvPr>
          <p:cNvSpPr/>
          <p:nvPr/>
        </p:nvSpPr>
        <p:spPr>
          <a:xfrm>
            <a:off x="420744" y="3039644"/>
            <a:ext cx="1266324" cy="253971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62325D7-5A02-4A4F-A3B9-270F575C7BC7}"/>
              </a:ext>
            </a:extLst>
          </p:cNvPr>
          <p:cNvSpPr/>
          <p:nvPr/>
        </p:nvSpPr>
        <p:spPr>
          <a:xfrm>
            <a:off x="420744" y="3383079"/>
            <a:ext cx="1957821" cy="352246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id="{2590FFF9-584E-4ED5-922C-5388EB174DCE}"/>
              </a:ext>
            </a:extLst>
          </p:cNvPr>
          <p:cNvSpPr/>
          <p:nvPr/>
        </p:nvSpPr>
        <p:spPr>
          <a:xfrm>
            <a:off x="1718580" y="2814140"/>
            <a:ext cx="287418" cy="288000"/>
          </a:xfrm>
          <a:prstGeom prst="wedgeEllipseCallout">
            <a:avLst>
              <a:gd name="adj1" fmla="val -64798"/>
              <a:gd name="adj2" fmla="val 3637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16C9304D-1E5D-49B6-AFFD-057A950B02B3}"/>
              </a:ext>
            </a:extLst>
          </p:cNvPr>
          <p:cNvSpPr/>
          <p:nvPr/>
        </p:nvSpPr>
        <p:spPr>
          <a:xfrm>
            <a:off x="2378565" y="3167374"/>
            <a:ext cx="287418" cy="288000"/>
          </a:xfrm>
          <a:prstGeom prst="wedgeEllipseCallout">
            <a:avLst>
              <a:gd name="adj1" fmla="val -64798"/>
              <a:gd name="adj2" fmla="val 3637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F6E9B-6464-4192-9CC6-50843E6FE528}"/>
              </a:ext>
            </a:extLst>
          </p:cNvPr>
          <p:cNvSpPr txBox="1"/>
          <p:nvPr/>
        </p:nvSpPr>
        <p:spPr>
          <a:xfrm>
            <a:off x="2831196" y="2951320"/>
            <a:ext cx="3794760" cy="19092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필드 지정 검색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검색하고자 하는 필드를 선택하여 지정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(ex.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문서제목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본문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저자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주제명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출판물 제목 등 선택 가능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제한 조건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Full-text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원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문이 제공되는 논문으로 제한하여 검색 </a:t>
            </a:r>
            <a:endParaRPr lang="ko-KR" altLang="en-US" sz="10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 날짜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지난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2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년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이 연도 이내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특정 날짜 범위 등 날짜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/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시기를 지정하여 검색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06A1D66-67DC-4871-A770-298948B63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1169" y="2756390"/>
            <a:ext cx="1827051" cy="228060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2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9EEEDCD-6369-4449-A15F-B7B1906A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686" y="978718"/>
            <a:ext cx="6149259" cy="3770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495545" y="3149108"/>
            <a:ext cx="3546922" cy="190924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PQDT Global</a:t>
            </a:r>
            <a:r>
              <a:rPr lang="ko-KR" altLang="en-US" sz="1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 특징에 맞춘 제한 옵션 기능</a:t>
            </a:r>
            <a:endParaRPr lang="en-US" altLang="ko-KR" sz="1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1.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학위논문 전문 데이터베이스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PQDT Global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특징에 맞추어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지도교수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대학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기관명 등으로 검색 가능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찾기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(Look-up)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링크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원하는 링크를 선택하여 키워드를 포함된 용어를 검색하거나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알파벳 순으로 조회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또는 목록에서 선택 가능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원고 유형 및 언어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석사 또는 박사 학위논문으로 논문 유형을 제한하거나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논문의 출판 언어를 선택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사각형: 둥근 모서리 12"/>
          <p:cNvSpPr/>
          <p:nvPr/>
        </p:nvSpPr>
        <p:spPr>
          <a:xfrm>
            <a:off x="174686" y="1006797"/>
            <a:ext cx="4859086" cy="1699827"/>
          </a:xfrm>
          <a:prstGeom prst="roundRect">
            <a:avLst>
              <a:gd name="adj" fmla="val 954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319D090-0C82-4927-98B2-3C09D542D568}"/>
              </a:ext>
            </a:extLst>
          </p:cNvPr>
          <p:cNvSpPr/>
          <p:nvPr/>
        </p:nvSpPr>
        <p:spPr>
          <a:xfrm>
            <a:off x="5105717" y="1011628"/>
            <a:ext cx="1185272" cy="1699827"/>
          </a:xfrm>
          <a:prstGeom prst="roundRect">
            <a:avLst>
              <a:gd name="adj" fmla="val 954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5" name="말풍선: 타원형 14"/>
          <p:cNvSpPr/>
          <p:nvPr/>
        </p:nvSpPr>
        <p:spPr>
          <a:xfrm>
            <a:off x="4983514" y="766020"/>
            <a:ext cx="287418" cy="297499"/>
          </a:xfrm>
          <a:prstGeom prst="wedgeEllipseCallout">
            <a:avLst>
              <a:gd name="adj1" fmla="val -58258"/>
              <a:gd name="adj2" fmla="val 5396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id="{A3BD122D-7230-4BA3-A59B-BB8C1BABCC20}"/>
              </a:ext>
            </a:extLst>
          </p:cNvPr>
          <p:cNvSpPr/>
          <p:nvPr/>
        </p:nvSpPr>
        <p:spPr>
          <a:xfrm>
            <a:off x="6196714" y="766977"/>
            <a:ext cx="287418" cy="297499"/>
          </a:xfrm>
          <a:prstGeom prst="wedgeEllipseCallout">
            <a:avLst>
              <a:gd name="adj1" fmla="val -58258"/>
              <a:gd name="adj2" fmla="val 5396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5A0FE46-5D8F-4CA7-B056-7562B5BEEE79}"/>
              </a:ext>
            </a:extLst>
          </p:cNvPr>
          <p:cNvSpPr/>
          <p:nvPr/>
        </p:nvSpPr>
        <p:spPr>
          <a:xfrm>
            <a:off x="169637" y="2804477"/>
            <a:ext cx="4936080" cy="1945143"/>
          </a:xfrm>
          <a:prstGeom prst="roundRect">
            <a:avLst>
              <a:gd name="adj" fmla="val 954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8" name="말풍선: 타원형 17"/>
          <p:cNvSpPr/>
          <p:nvPr/>
        </p:nvSpPr>
        <p:spPr>
          <a:xfrm>
            <a:off x="5059447" y="2834153"/>
            <a:ext cx="287418" cy="297499"/>
          </a:xfrm>
          <a:prstGeom prst="wedgeEllipseCallout">
            <a:avLst>
              <a:gd name="adj1" fmla="val -14249"/>
              <a:gd name="adj2" fmla="val 1657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0C644D9-9EA2-4F8C-B879-9EEB30EAF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0820" y="370586"/>
            <a:ext cx="2481647" cy="27122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11228930-6EC8-4285-A94F-4290751CAF5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41608" y="1483841"/>
            <a:ext cx="674077" cy="330752"/>
          </a:xfrm>
          <a:prstGeom prst="bentConnector3">
            <a:avLst>
              <a:gd name="adj1" fmla="val 62209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headEnd type="arrow"/>
            <a:tailEnd type="oval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제목 2">
            <a:extLst>
              <a:ext uri="{FF2B5EF4-FFF2-40B4-BE49-F238E27FC236}">
                <a16:creationId xmlns:a16="http://schemas.microsoft.com/office/drawing/2014/main" id="{B36327E9-1539-43A7-A0F3-95EC923C4C8F}"/>
              </a:ext>
            </a:extLst>
          </p:cNvPr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추가 검색 옵션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제한 검색 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95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8134FC-46CD-4082-9C62-A862D887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064" y="781359"/>
            <a:ext cx="3974795" cy="351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7F89A81-90FF-42F9-B536-C4081EC47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57" y="781359"/>
            <a:ext cx="3979836" cy="35097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3417" y="4000445"/>
            <a:ext cx="4104000" cy="697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주제별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(by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Subject)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찾아보기</a:t>
            </a:r>
            <a:endParaRPr lang="en-US" altLang="ko-KR" sz="1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국가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대학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기관 별 논문 확인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076" y="4000445"/>
            <a:ext cx="4104168" cy="697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지역별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(by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Location)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찾아보기</a:t>
            </a:r>
            <a:endParaRPr lang="en-US" altLang="ko-KR" sz="1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국가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미국 주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(State) →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대학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 별 논문 확인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제목 2">
            <a:extLst>
              <a:ext uri="{FF2B5EF4-FFF2-40B4-BE49-F238E27FC236}">
                <a16:creationId xmlns:a16="http://schemas.microsoft.com/office/drawing/2014/main" id="{8B7FC926-AC5E-47FE-A9DB-F8704009C31C}"/>
              </a:ext>
            </a:extLst>
          </p:cNvPr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찾아보기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주제별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 </a:t>
            </a:r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지역별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163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20A85D5-3A3A-472F-B982-1669B9F80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059" y="688086"/>
            <a:ext cx="6970568" cy="4286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오른쪽 대괄호 41">
            <a:extLst>
              <a:ext uri="{FF2B5EF4-FFF2-40B4-BE49-F238E27FC236}">
                <a16:creationId xmlns:a16="http://schemas.microsoft.com/office/drawing/2014/main" id="{CD05CD00-83D6-42AE-991E-34A109F6604A}"/>
              </a:ext>
            </a:extLst>
          </p:cNvPr>
          <p:cNvSpPr/>
          <p:nvPr/>
        </p:nvSpPr>
        <p:spPr>
          <a:xfrm rot="10800000">
            <a:off x="147280" y="1664700"/>
            <a:ext cx="237697" cy="3369072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E29B0AC3-7C06-4FC7-AEF3-3C3399BEC2D6}"/>
              </a:ext>
            </a:extLst>
          </p:cNvPr>
          <p:cNvSpPr/>
          <p:nvPr/>
        </p:nvSpPr>
        <p:spPr>
          <a:xfrm>
            <a:off x="5120640" y="1696864"/>
            <a:ext cx="1979676" cy="18680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대괄호 45">
            <a:extLst>
              <a:ext uri="{FF2B5EF4-FFF2-40B4-BE49-F238E27FC236}">
                <a16:creationId xmlns:a16="http://schemas.microsoft.com/office/drawing/2014/main" id="{4FC422F9-6BA8-4E43-B657-D2A96ADB6DF6}"/>
              </a:ext>
            </a:extLst>
          </p:cNvPr>
          <p:cNvSpPr/>
          <p:nvPr/>
        </p:nvSpPr>
        <p:spPr>
          <a:xfrm>
            <a:off x="1610872" y="1664701"/>
            <a:ext cx="237697" cy="3369072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3FCB14-02C7-40B4-B396-6BD8F4B9C644}"/>
              </a:ext>
            </a:extLst>
          </p:cNvPr>
          <p:cNvSpPr txBox="1"/>
          <p:nvPr/>
        </p:nvSpPr>
        <p:spPr>
          <a:xfrm>
            <a:off x="7223248" y="720090"/>
            <a:ext cx="1847600" cy="4230582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결과 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키워드에 따른 총 검색 결과 개수를 제시</a:t>
            </a:r>
            <a:endParaRPr lang="en-US" altLang="ko-KR" sz="9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결과 한정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필터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목록 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검색된 결과를 관련성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최신성으로 정렬하거나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원본 유형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출판 날짜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데이터베이스 등의 여러 옵션들로 제한하여 검색 결과 내 </a:t>
            </a:r>
            <a:r>
              <a:rPr lang="ko-KR" altLang="en-US" sz="95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재검색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가능</a:t>
            </a:r>
            <a:endParaRPr lang="en-US" altLang="ko-KR" sz="95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95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선택한 자료 활용</a:t>
            </a:r>
            <a:r>
              <a:rPr lang="en-US" altLang="ko-KR" sz="95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–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인용정보 보기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이메일로 보내기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인쇄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개인 계정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(My Research)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저장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RefWorks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와 같은</a:t>
            </a:r>
            <a:r>
              <a:rPr lang="en-US" altLang="ko-KR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9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서지관리 프로그램으로 내보내기 등 다양한 자료 활용 옵션 제공</a:t>
            </a:r>
            <a:endParaRPr lang="en-US" altLang="ko-KR" sz="9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0" name="말풍선: 타원형 49">
            <a:extLst>
              <a:ext uri="{FF2B5EF4-FFF2-40B4-BE49-F238E27FC236}">
                <a16:creationId xmlns:a16="http://schemas.microsoft.com/office/drawing/2014/main" id="{C33AAC02-39C9-4F2A-A681-5794EEA439F5}"/>
              </a:ext>
            </a:extLst>
          </p:cNvPr>
          <p:cNvSpPr/>
          <p:nvPr/>
        </p:nvSpPr>
        <p:spPr>
          <a:xfrm>
            <a:off x="1478716" y="1007111"/>
            <a:ext cx="287418" cy="297499"/>
          </a:xfrm>
          <a:prstGeom prst="wedgeEllipseCallout">
            <a:avLst>
              <a:gd name="adj1" fmla="val -59849"/>
              <a:gd name="adj2" fmla="val 5703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52" name="말풍선: 타원형 51">
            <a:extLst>
              <a:ext uri="{FF2B5EF4-FFF2-40B4-BE49-F238E27FC236}">
                <a16:creationId xmlns:a16="http://schemas.microsoft.com/office/drawing/2014/main" id="{E7DF1002-A880-4C1D-BF40-CCBB4B24D958}"/>
              </a:ext>
            </a:extLst>
          </p:cNvPr>
          <p:cNvSpPr/>
          <p:nvPr/>
        </p:nvSpPr>
        <p:spPr>
          <a:xfrm>
            <a:off x="4782840" y="1620947"/>
            <a:ext cx="287418" cy="297499"/>
          </a:xfrm>
          <a:prstGeom prst="wedgeEllipseCallout">
            <a:avLst>
              <a:gd name="adj1" fmla="val 37185"/>
              <a:gd name="adj2" fmla="val 939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53" name="말풍선: 타원형 52">
            <a:extLst>
              <a:ext uri="{FF2B5EF4-FFF2-40B4-BE49-F238E27FC236}">
                <a16:creationId xmlns:a16="http://schemas.microsoft.com/office/drawing/2014/main" id="{182393EC-F352-4487-AB70-70128D0502C8}"/>
              </a:ext>
            </a:extLst>
          </p:cNvPr>
          <p:cNvSpPr/>
          <p:nvPr/>
        </p:nvSpPr>
        <p:spPr>
          <a:xfrm>
            <a:off x="1825709" y="1401158"/>
            <a:ext cx="287418" cy="297499"/>
          </a:xfrm>
          <a:prstGeom prst="wedgeEllipseCallout">
            <a:avLst>
              <a:gd name="adj1" fmla="val -61440"/>
              <a:gd name="adj2" fmla="val 5242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13" name="제목 2">
            <a:extLst>
              <a:ext uri="{FF2B5EF4-FFF2-40B4-BE49-F238E27FC236}">
                <a16:creationId xmlns:a16="http://schemas.microsoft.com/office/drawing/2014/main" id="{4F32DE4D-13BF-4250-A258-6DD9DB037F40}"/>
              </a:ext>
            </a:extLst>
          </p:cNvPr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Ⅰ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62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028991" y="777245"/>
            <a:ext cx="4422101" cy="167840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제한 조건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(Full Text):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원문이 제공되는 논문만 검색</a:t>
            </a:r>
            <a:endParaRPr lang="en-US" altLang="ko-KR" sz="1000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출판 날짜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(bar)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를 이동하여 출판 년도를 제한 후 업데이트 클릭 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주제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주제 별로 논문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색인 용어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키워드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논문의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Index Term(keyword)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별로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대학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대학 또는 기관 별 논문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대학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기관 위치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국가 또는 미국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(state)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별 논문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언어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출판 언어 별 논문 검색 및 확인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0256" y="2587436"/>
            <a:ext cx="2244852" cy="144757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결과한정 옵션의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클릭 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검색어와 관련성이 높은 주제어 확인 가능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주제에 대한 논문 개수가 많은 순서대로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list-up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E5D7D63-28D0-4654-93AA-601FDA6B4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24" y="734090"/>
            <a:ext cx="1505748" cy="43297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594F6C6-B5CA-455B-B2FA-BF72E0BEA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991" y="3224486"/>
            <a:ext cx="1500054" cy="1304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27B6D6-B8F1-4046-A876-19CDB5F0C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669" y="2585466"/>
            <a:ext cx="2639423" cy="24374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82FF695B-5F2D-45B0-BA7C-8C87526AD49D}"/>
              </a:ext>
            </a:extLst>
          </p:cNvPr>
          <p:cNvCxnSpPr>
            <a:cxnSpLocks/>
          </p:cNvCxnSpPr>
          <p:nvPr/>
        </p:nvCxnSpPr>
        <p:spPr>
          <a:xfrm flipV="1">
            <a:off x="600246" y="3442716"/>
            <a:ext cx="1428745" cy="211133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02B3611D-9535-4770-ADC1-D69ABEAF9684}"/>
              </a:ext>
            </a:extLst>
          </p:cNvPr>
          <p:cNvCxnSpPr>
            <a:cxnSpLocks/>
          </p:cNvCxnSpPr>
          <p:nvPr/>
        </p:nvCxnSpPr>
        <p:spPr>
          <a:xfrm>
            <a:off x="2439714" y="4366256"/>
            <a:ext cx="1371955" cy="34290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0E98BB0-99B5-4D97-965F-207226CBBBA9}"/>
              </a:ext>
            </a:extLst>
          </p:cNvPr>
          <p:cNvSpPr/>
          <p:nvPr/>
        </p:nvSpPr>
        <p:spPr>
          <a:xfrm>
            <a:off x="2080260" y="4272855"/>
            <a:ext cx="297180" cy="18680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F332A39A-24C3-4976-A999-9955A600EEC1}"/>
              </a:ext>
            </a:extLst>
          </p:cNvPr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Ⅱ – </a:t>
            </a:r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결과 한정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14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29DC64-73E7-4636-BCF1-CAC323726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619" y="703470"/>
            <a:ext cx="5045901" cy="2661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317559" y="-13906"/>
            <a:ext cx="6338888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검색결과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Ⅲ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45DC20-10DE-4A45-933A-F2A12782E73A}"/>
              </a:ext>
            </a:extLst>
          </p:cNvPr>
          <p:cNvSpPr txBox="1"/>
          <p:nvPr/>
        </p:nvSpPr>
        <p:spPr>
          <a:xfrm>
            <a:off x="5370200" y="254860"/>
            <a:ext cx="3723000" cy="1678408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자료 유형 및 원문 보기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초록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세부사항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Full-text(PDF)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로 원문 제공 등 자료 유형 확인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참고문헌 리스트 및 피인용 문헌 리스트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논문의 참고문헌 리스트와 피인용 건 수 확인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미리보기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자료의 미리보기를 통해 초록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세부사항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주제어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검색된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DB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등을 확인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0E0F8FEA-F9F7-44F4-9FA9-258ED0C04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619" y="3458668"/>
            <a:ext cx="3426996" cy="1615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80A4EB9-3FA6-46E1-930C-92EAF1BAA5A6}"/>
              </a:ext>
            </a:extLst>
          </p:cNvPr>
          <p:cNvSpPr txBox="1"/>
          <p:nvPr/>
        </p:nvSpPr>
        <p:spPr>
          <a:xfrm>
            <a:off x="3921760" y="3931834"/>
            <a:ext cx="5115559" cy="985911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시도할 다른 검색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결과 하단에 검색 키워드와 함께 살펴볼 수 있는 관련 및 추천 검색 키워드 제시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페이지 이동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결과 페이지 이동 및 페이지당 제시되는 항목 수 조정 가능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8EC9432E-53B3-44D7-BD37-47EAF60AC0FB}"/>
              </a:ext>
            </a:extLst>
          </p:cNvPr>
          <p:cNvSpPr/>
          <p:nvPr/>
        </p:nvSpPr>
        <p:spPr>
          <a:xfrm>
            <a:off x="317559" y="3671551"/>
            <a:ext cx="2425641" cy="509289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5E0597B7-1844-41F1-AD5F-C1E306CF9E2F}"/>
              </a:ext>
            </a:extLst>
          </p:cNvPr>
          <p:cNvSpPr/>
          <p:nvPr/>
        </p:nvSpPr>
        <p:spPr>
          <a:xfrm>
            <a:off x="874594" y="1722693"/>
            <a:ext cx="3157910" cy="165543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49" name="말풍선: 타원형 48">
            <a:extLst>
              <a:ext uri="{FF2B5EF4-FFF2-40B4-BE49-F238E27FC236}">
                <a16:creationId xmlns:a16="http://schemas.microsoft.com/office/drawing/2014/main" id="{211DD282-9D89-46AB-92E9-D49131DD272E}"/>
              </a:ext>
            </a:extLst>
          </p:cNvPr>
          <p:cNvSpPr/>
          <p:nvPr/>
        </p:nvSpPr>
        <p:spPr>
          <a:xfrm>
            <a:off x="568888" y="1492282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323E61BE-6550-4646-8EF1-AD6BE82042D0}"/>
              </a:ext>
            </a:extLst>
          </p:cNvPr>
          <p:cNvSpPr/>
          <p:nvPr/>
        </p:nvSpPr>
        <p:spPr>
          <a:xfrm>
            <a:off x="874594" y="1888814"/>
            <a:ext cx="1809170" cy="165543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2" name="말풍선: 타원형 51">
            <a:extLst>
              <a:ext uri="{FF2B5EF4-FFF2-40B4-BE49-F238E27FC236}">
                <a16:creationId xmlns:a16="http://schemas.microsoft.com/office/drawing/2014/main" id="{8F0A71CF-0FBB-41D3-A368-80E0753BDBB4}"/>
              </a:ext>
            </a:extLst>
          </p:cNvPr>
          <p:cNvSpPr/>
          <p:nvPr/>
        </p:nvSpPr>
        <p:spPr>
          <a:xfrm>
            <a:off x="568888" y="1865376"/>
            <a:ext cx="287418" cy="297499"/>
          </a:xfrm>
          <a:prstGeom prst="wedgeEllipseCallout">
            <a:avLst>
              <a:gd name="adj1" fmla="val 72181"/>
              <a:gd name="adj2" fmla="val -1980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9F96341-221B-440A-8B20-DD2FFF0A63F6}"/>
              </a:ext>
            </a:extLst>
          </p:cNvPr>
          <p:cNvGrpSpPr/>
          <p:nvPr/>
        </p:nvGrpSpPr>
        <p:grpSpPr>
          <a:xfrm>
            <a:off x="4572000" y="1845056"/>
            <a:ext cx="2702560" cy="1896778"/>
            <a:chOff x="4572000" y="1865376"/>
            <a:chExt cx="2702560" cy="189677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F31DBB7-2C51-4D59-86E7-CA828414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865376"/>
              <a:ext cx="694690" cy="239548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4EB8D40-E6E6-4A24-8BE6-35961C04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2064517"/>
              <a:ext cx="2702560" cy="1697637"/>
            </a:xfrm>
            <a:prstGeom prst="rect">
              <a:avLst/>
            </a:prstGeom>
          </p:spPr>
        </p:pic>
      </p:grpSp>
      <p:sp>
        <p:nvSpPr>
          <p:cNvPr id="54" name="말풍선: 타원형 53">
            <a:extLst>
              <a:ext uri="{FF2B5EF4-FFF2-40B4-BE49-F238E27FC236}">
                <a16:creationId xmlns:a16="http://schemas.microsoft.com/office/drawing/2014/main" id="{FED61020-1AFD-4F47-BB72-FDCA445A40E9}"/>
              </a:ext>
            </a:extLst>
          </p:cNvPr>
          <p:cNvSpPr/>
          <p:nvPr/>
        </p:nvSpPr>
        <p:spPr>
          <a:xfrm>
            <a:off x="4268072" y="1638096"/>
            <a:ext cx="287418" cy="297499"/>
          </a:xfrm>
          <a:prstGeom prst="wedgeEllipseCallout">
            <a:avLst>
              <a:gd name="adj1" fmla="val 72181"/>
              <a:gd name="adj2" fmla="val 45087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55" name="말풍선: 타원형 54">
            <a:extLst>
              <a:ext uri="{FF2B5EF4-FFF2-40B4-BE49-F238E27FC236}">
                <a16:creationId xmlns:a16="http://schemas.microsoft.com/office/drawing/2014/main" id="{A2195FB2-B22B-4A2A-845A-FADE756E9F3A}"/>
              </a:ext>
            </a:extLst>
          </p:cNvPr>
          <p:cNvSpPr/>
          <p:nvPr/>
        </p:nvSpPr>
        <p:spPr>
          <a:xfrm>
            <a:off x="2779019" y="3522801"/>
            <a:ext cx="287418" cy="297499"/>
          </a:xfrm>
          <a:prstGeom prst="wedgeEllipseCallout">
            <a:avLst>
              <a:gd name="adj1" fmla="val -69216"/>
              <a:gd name="adj2" fmla="val 4337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4</a:t>
            </a:r>
          </a:p>
        </p:txBody>
      </p:sp>
      <p:sp>
        <p:nvSpPr>
          <p:cNvPr id="56" name="말풍선: 타원형 55">
            <a:extLst>
              <a:ext uri="{FF2B5EF4-FFF2-40B4-BE49-F238E27FC236}">
                <a16:creationId xmlns:a16="http://schemas.microsoft.com/office/drawing/2014/main" id="{A4513CA8-38FA-49A8-A09D-AEBCF87FFE92}"/>
              </a:ext>
            </a:extLst>
          </p:cNvPr>
          <p:cNvSpPr/>
          <p:nvPr/>
        </p:nvSpPr>
        <p:spPr>
          <a:xfrm>
            <a:off x="3307339" y="4468384"/>
            <a:ext cx="287418" cy="297499"/>
          </a:xfrm>
          <a:prstGeom prst="wedgeEllipseCallout">
            <a:avLst>
              <a:gd name="adj1" fmla="val -88658"/>
              <a:gd name="adj2" fmla="val -36877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cs typeface="Roboto Regular"/>
            </a:endParaRPr>
          </a:p>
        </p:txBody>
      </p:sp>
      <p:sp>
        <p:nvSpPr>
          <p:cNvPr id="57" name="말풍선: 타원형 56">
            <a:extLst>
              <a:ext uri="{FF2B5EF4-FFF2-40B4-BE49-F238E27FC236}">
                <a16:creationId xmlns:a16="http://schemas.microsoft.com/office/drawing/2014/main" id="{C00CA91D-E97A-4B95-A65B-0F8A588EFD54}"/>
              </a:ext>
            </a:extLst>
          </p:cNvPr>
          <p:cNvSpPr/>
          <p:nvPr/>
        </p:nvSpPr>
        <p:spPr>
          <a:xfrm>
            <a:off x="3307339" y="4468384"/>
            <a:ext cx="287418" cy="297499"/>
          </a:xfrm>
          <a:prstGeom prst="wedgeEllipseCallout">
            <a:avLst>
              <a:gd name="adj1" fmla="val 15622"/>
              <a:gd name="adj2" fmla="val 9289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7873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2">
            <a:extLst>
              <a:ext uri="{FF2B5EF4-FFF2-40B4-BE49-F238E27FC236}">
                <a16:creationId xmlns:a16="http://schemas.microsoft.com/office/drawing/2014/main" id="{EEB13B64-407C-4940-80AC-1400789B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59" y="-13906"/>
            <a:ext cx="6338888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본문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Ⅰ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677F08-77B1-4830-9DAB-87CAA74EB19D}"/>
              </a:ext>
            </a:extLst>
          </p:cNvPr>
          <p:cNvSpPr txBox="1"/>
          <p:nvPr/>
        </p:nvSpPr>
        <p:spPr>
          <a:xfrm>
            <a:off x="6485044" y="936054"/>
            <a:ext cx="2472710" cy="3755900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PDF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다운로드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PDF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원문 다운로드 혹은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Unbound, Microfilm/Microfiche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등의 다른 문서 형식으로 주문가능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선택한 논문 활용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인용정보 생성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이메일로 보내기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인쇄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My Research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에 추가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서지정보 반출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가능 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피인용 논문 및 공통 참고문헌 자료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논문의 피인용 논문과 공통된 참고문헌을 가진 다른 자료 리스트 제공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4.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관련항목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선택한 논문과 유사한 자료 보기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5.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색인 처리 용어 검색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선택한 논문의 주제와 동일한 주제의 다른 논문 검색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sp>
        <p:nvSpPr>
          <p:cNvPr id="25" name="말풍선: 타원형 24">
            <a:extLst>
              <a:ext uri="{FF2B5EF4-FFF2-40B4-BE49-F238E27FC236}">
                <a16:creationId xmlns:a16="http://schemas.microsoft.com/office/drawing/2014/main" id="{BB9AB13D-2186-4D88-AA00-DF22F57FBB95}"/>
              </a:ext>
            </a:extLst>
          </p:cNvPr>
          <p:cNvSpPr/>
          <p:nvPr/>
        </p:nvSpPr>
        <p:spPr>
          <a:xfrm>
            <a:off x="1163976" y="3051381"/>
            <a:ext cx="288000" cy="288000"/>
          </a:xfrm>
          <a:prstGeom prst="wedgeEllipseCallout">
            <a:avLst>
              <a:gd name="adj1" fmla="val -63901"/>
              <a:gd name="adj2" fmla="val 33135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089070E-9D55-46BF-B5C0-D96575C8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247" y="712534"/>
            <a:ext cx="6167484" cy="4300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C05B0A13-90B6-4AAB-89FC-99C928048195}"/>
              </a:ext>
            </a:extLst>
          </p:cNvPr>
          <p:cNvSpPr/>
          <p:nvPr/>
        </p:nvSpPr>
        <p:spPr>
          <a:xfrm>
            <a:off x="4926134" y="1106078"/>
            <a:ext cx="1322266" cy="651602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34" name="말풍선: 타원형 33">
            <a:extLst>
              <a:ext uri="{FF2B5EF4-FFF2-40B4-BE49-F238E27FC236}">
                <a16:creationId xmlns:a16="http://schemas.microsoft.com/office/drawing/2014/main" id="{148625C6-984D-4BE6-8678-9D2B071DD99E}"/>
              </a:ext>
            </a:extLst>
          </p:cNvPr>
          <p:cNvSpPr/>
          <p:nvPr/>
        </p:nvSpPr>
        <p:spPr>
          <a:xfrm>
            <a:off x="4623418" y="957328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36" name="말풍선: 타원형 35">
            <a:extLst>
              <a:ext uri="{FF2B5EF4-FFF2-40B4-BE49-F238E27FC236}">
                <a16:creationId xmlns:a16="http://schemas.microsoft.com/office/drawing/2014/main" id="{54523768-E5D8-4AE4-8303-5B78BE0FA88C}"/>
              </a:ext>
            </a:extLst>
          </p:cNvPr>
          <p:cNvSpPr/>
          <p:nvPr/>
        </p:nvSpPr>
        <p:spPr>
          <a:xfrm>
            <a:off x="4623418" y="1601885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37" name="말풍선: 타원형 36">
            <a:extLst>
              <a:ext uri="{FF2B5EF4-FFF2-40B4-BE49-F238E27FC236}">
                <a16:creationId xmlns:a16="http://schemas.microsoft.com/office/drawing/2014/main" id="{B38AF3DF-AF9A-410E-A347-DDED34F98D6F}"/>
              </a:ext>
            </a:extLst>
          </p:cNvPr>
          <p:cNvSpPr/>
          <p:nvPr/>
        </p:nvSpPr>
        <p:spPr>
          <a:xfrm>
            <a:off x="4638716" y="2274251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38" name="말풍선: 타원형 37">
            <a:extLst>
              <a:ext uri="{FF2B5EF4-FFF2-40B4-BE49-F238E27FC236}">
                <a16:creationId xmlns:a16="http://schemas.microsoft.com/office/drawing/2014/main" id="{9E6D7C7D-3ABB-455A-80A4-FAA2A936FA5D}"/>
              </a:ext>
            </a:extLst>
          </p:cNvPr>
          <p:cNvSpPr/>
          <p:nvPr/>
        </p:nvSpPr>
        <p:spPr>
          <a:xfrm>
            <a:off x="4623418" y="2862612"/>
            <a:ext cx="287418" cy="297499"/>
          </a:xfrm>
          <a:prstGeom prst="wedgeEllipseCallout">
            <a:avLst>
              <a:gd name="adj1" fmla="val 64227"/>
              <a:gd name="adj2" fmla="val 43208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061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AC60EC-7BD8-482B-8ACF-CE14136FB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7864" y="702960"/>
            <a:ext cx="4325214" cy="4186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C3408C2-210F-45A4-B507-928B41B67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58" y="702960"/>
            <a:ext cx="4362377" cy="3802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제목 2">
            <a:extLst>
              <a:ext uri="{FF2B5EF4-FFF2-40B4-BE49-F238E27FC236}">
                <a16:creationId xmlns:a16="http://schemas.microsoft.com/office/drawing/2014/main" id="{EEB13B64-407C-4940-80AC-1400789B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58" y="-13906"/>
            <a:ext cx="7409121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본문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Ⅱ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CFD3D532-A3DE-4758-8E99-990237AE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4360619"/>
            <a:ext cx="4181337" cy="68877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49FAB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1. Full Text (PDF)</a:t>
            </a:r>
            <a:r>
              <a:rPr kumimoji="0"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kumimoji="0"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-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고해상도의 원본 자료를 </a:t>
            </a:r>
            <a:r>
              <a:rPr kumimoji="0"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PDF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뷰어 형태로 제공</a:t>
            </a:r>
            <a:endParaRPr kumimoji="0" lang="en-US" altLang="ko-KR" sz="9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2.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페이지 안내 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-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현재 페이지 및 총 페이지 안내 </a:t>
            </a:r>
            <a:endParaRPr lang="en-US" altLang="ko-KR" sz="9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페이지 </a:t>
            </a:r>
            <a:r>
              <a:rPr kumimoji="0"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활용 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-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페이지 회전</a:t>
            </a:r>
            <a:r>
              <a:rPr kumimoji="0"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다운로드</a:t>
            </a:r>
            <a:r>
              <a:rPr kumimoji="0"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kumimoji="0"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인쇄하기 버튼 제공</a:t>
            </a:r>
            <a:endParaRPr kumimoji="0" lang="en-US" altLang="ko-KR" sz="9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32AA310-D36E-4A72-920C-50894F3F1A99}"/>
              </a:ext>
            </a:extLst>
          </p:cNvPr>
          <p:cNvSpPr/>
          <p:nvPr/>
        </p:nvSpPr>
        <p:spPr>
          <a:xfrm>
            <a:off x="3086716" y="1764850"/>
            <a:ext cx="1175404" cy="21635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81FA7F7A-C4A8-48DE-826F-6429936638F1}"/>
              </a:ext>
            </a:extLst>
          </p:cNvPr>
          <p:cNvSpPr/>
          <p:nvPr/>
        </p:nvSpPr>
        <p:spPr>
          <a:xfrm>
            <a:off x="4950043" y="1881565"/>
            <a:ext cx="231984" cy="19620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C69BB468-83A2-4339-AD99-CFAFD988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270" y="4360619"/>
            <a:ext cx="4117570" cy="71647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49FAB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4.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초록</a:t>
            </a:r>
            <a:r>
              <a:rPr kumimoji="0"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/</a:t>
            </a:r>
            <a:r>
              <a:rPr kumimoji="0"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세부 사항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-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논문에 대한 세부사항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주제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지도 교수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학위 등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확인</a:t>
            </a:r>
            <a:endParaRPr kumimoji="0" lang="en-US" altLang="ko-KR" sz="9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5.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번역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-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초록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번역 기능 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※ </a:t>
            </a:r>
            <a:r>
              <a:rPr lang="ko-KR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번역기능은 </a:t>
            </a:r>
            <a:r>
              <a:rPr lang="ko-KR" altLang="en-US" sz="900" b="1" u="sng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웹에서 이용 가능</a:t>
            </a:r>
            <a:r>
              <a:rPr lang="en-US" altLang="ko-KR" sz="9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; </a:t>
            </a:r>
            <a:r>
              <a:rPr lang="ko-KR" altLang="en-US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자료에 따라 번역기능 서비스가 제공되지 않을 수 있음</a:t>
            </a:r>
            <a:r>
              <a:rPr lang="en-US" altLang="ko-KR" sz="9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.</a:t>
            </a:r>
          </a:p>
        </p:txBody>
      </p:sp>
      <p:sp>
        <p:nvSpPr>
          <p:cNvPr id="24" name="말풍선: 타원형 23">
            <a:extLst>
              <a:ext uri="{FF2B5EF4-FFF2-40B4-BE49-F238E27FC236}">
                <a16:creationId xmlns:a16="http://schemas.microsoft.com/office/drawing/2014/main" id="{F0E7A726-67E3-40F4-A646-C95883355C24}"/>
              </a:ext>
            </a:extLst>
          </p:cNvPr>
          <p:cNvSpPr/>
          <p:nvPr/>
        </p:nvSpPr>
        <p:spPr>
          <a:xfrm>
            <a:off x="666098" y="1682166"/>
            <a:ext cx="287418" cy="297499"/>
          </a:xfrm>
          <a:prstGeom prst="wedgeEllipseCallout">
            <a:avLst>
              <a:gd name="adj1" fmla="val -40053"/>
              <a:gd name="adj2" fmla="val -7119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26" name="말풍선: 타원형 25">
            <a:extLst>
              <a:ext uri="{FF2B5EF4-FFF2-40B4-BE49-F238E27FC236}">
                <a16:creationId xmlns:a16="http://schemas.microsoft.com/office/drawing/2014/main" id="{4FC819EE-0A2B-4CE3-BCBF-CD44609057F6}"/>
              </a:ext>
            </a:extLst>
          </p:cNvPr>
          <p:cNvSpPr/>
          <p:nvPr/>
        </p:nvSpPr>
        <p:spPr>
          <a:xfrm>
            <a:off x="1876407" y="1979665"/>
            <a:ext cx="287418" cy="297499"/>
          </a:xfrm>
          <a:prstGeom prst="wedgeEllipseCallout">
            <a:avLst>
              <a:gd name="adj1" fmla="val 51855"/>
              <a:gd name="adj2" fmla="val -60954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45AB4F16-59B9-40B1-959E-4EDB0D6A85B2}"/>
              </a:ext>
            </a:extLst>
          </p:cNvPr>
          <p:cNvSpPr/>
          <p:nvPr/>
        </p:nvSpPr>
        <p:spPr>
          <a:xfrm>
            <a:off x="4170133" y="1426700"/>
            <a:ext cx="287418" cy="297499"/>
          </a:xfrm>
          <a:prstGeom prst="wedgeEllipseCallout">
            <a:avLst>
              <a:gd name="adj1" fmla="val -55960"/>
              <a:gd name="adj2" fmla="val 6882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53E1E22-0B0D-4E7E-9846-9FC20E287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556" y="1883240"/>
            <a:ext cx="2128122" cy="688510"/>
          </a:xfrm>
          <a:prstGeom prst="rect">
            <a:avLst/>
          </a:prstGeom>
        </p:spPr>
      </p:pic>
      <p:sp>
        <p:nvSpPr>
          <p:cNvPr id="29" name="말풍선: 타원형 28">
            <a:extLst>
              <a:ext uri="{FF2B5EF4-FFF2-40B4-BE49-F238E27FC236}">
                <a16:creationId xmlns:a16="http://schemas.microsoft.com/office/drawing/2014/main" id="{6F727A02-392F-47A2-88EB-C81A2BBD6F18}"/>
              </a:ext>
            </a:extLst>
          </p:cNvPr>
          <p:cNvSpPr/>
          <p:nvPr/>
        </p:nvSpPr>
        <p:spPr>
          <a:xfrm>
            <a:off x="5057341" y="2133388"/>
            <a:ext cx="287418" cy="297499"/>
          </a:xfrm>
          <a:prstGeom prst="wedgeEllipseCallout">
            <a:avLst>
              <a:gd name="adj1" fmla="val -43587"/>
              <a:gd name="adj2" fmla="val -7803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5</a:t>
            </a:r>
          </a:p>
        </p:txBody>
      </p:sp>
      <p:sp>
        <p:nvSpPr>
          <p:cNvPr id="30" name="말풍선: 타원형 29">
            <a:extLst>
              <a:ext uri="{FF2B5EF4-FFF2-40B4-BE49-F238E27FC236}">
                <a16:creationId xmlns:a16="http://schemas.microsoft.com/office/drawing/2014/main" id="{6B091D72-F853-49C8-A661-7E64D76AD091}"/>
              </a:ext>
            </a:extLst>
          </p:cNvPr>
          <p:cNvSpPr/>
          <p:nvPr/>
        </p:nvSpPr>
        <p:spPr>
          <a:xfrm>
            <a:off x="5057545" y="2140516"/>
            <a:ext cx="287418" cy="297499"/>
          </a:xfrm>
          <a:prstGeom prst="wedgeEllipseCallout">
            <a:avLst>
              <a:gd name="adj1" fmla="val 78368"/>
              <a:gd name="adj2" fmla="val 26132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5</a:t>
            </a:r>
          </a:p>
        </p:txBody>
      </p:sp>
      <p:sp>
        <p:nvSpPr>
          <p:cNvPr id="28" name="말풍선: 타원형 27">
            <a:extLst>
              <a:ext uri="{FF2B5EF4-FFF2-40B4-BE49-F238E27FC236}">
                <a16:creationId xmlns:a16="http://schemas.microsoft.com/office/drawing/2014/main" id="{92123019-2AAA-486D-AE1D-A72ECE015E0E}"/>
              </a:ext>
            </a:extLst>
          </p:cNvPr>
          <p:cNvSpPr/>
          <p:nvPr/>
        </p:nvSpPr>
        <p:spPr>
          <a:xfrm>
            <a:off x="6533053" y="1616100"/>
            <a:ext cx="287418" cy="297499"/>
          </a:xfrm>
          <a:prstGeom prst="wedgeEllipseCallout">
            <a:avLst>
              <a:gd name="adj1" fmla="val -59495"/>
              <a:gd name="adj2" fmla="val -57539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022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DE7BED5-146A-48CF-99FB-E81016C69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351" y="698306"/>
            <a:ext cx="4483385" cy="4300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제목 2">
            <a:extLst>
              <a:ext uri="{FF2B5EF4-FFF2-40B4-BE49-F238E27FC236}">
                <a16:creationId xmlns:a16="http://schemas.microsoft.com/office/drawing/2014/main" id="{EEB13B64-407C-4940-80AC-1400789B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58" y="-13906"/>
            <a:ext cx="7409121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본문 페이지 활용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Ⅲ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349A25A6-726C-489A-9CA0-92D2C43A5098}"/>
              </a:ext>
            </a:extLst>
          </p:cNvPr>
          <p:cNvSpPr/>
          <p:nvPr/>
        </p:nvSpPr>
        <p:spPr>
          <a:xfrm rot="10800000">
            <a:off x="246110" y="1555555"/>
            <a:ext cx="352507" cy="3387284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1C6460-10EE-4981-9A53-05E7B2312568}"/>
              </a:ext>
            </a:extLst>
          </p:cNvPr>
          <p:cNvSpPr txBox="1"/>
          <p:nvPr/>
        </p:nvSpPr>
        <p:spPr>
          <a:xfrm>
            <a:off x="4985919" y="1024817"/>
            <a:ext cx="3858361" cy="1216743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참고 문헌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해당 논문의 전체 참고 문헌 리스트가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웹페이지로 제공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꼬리 물기 검색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참고문헌 리스트의 논문 중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본문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및 초록이 구독 중인 다른 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DB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에서 제공될 경우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링크로 연결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F5C0B043-EC51-4073-BFAF-38892A2B65C3}"/>
              </a:ext>
            </a:extLst>
          </p:cNvPr>
          <p:cNvSpPr/>
          <p:nvPr/>
        </p:nvSpPr>
        <p:spPr>
          <a:xfrm>
            <a:off x="514350" y="3241195"/>
            <a:ext cx="3956050" cy="519030"/>
          </a:xfrm>
          <a:prstGeom prst="roundRect">
            <a:avLst/>
          </a:prstGeom>
          <a:noFill/>
          <a:ln>
            <a:solidFill>
              <a:srgbClr val="F49F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B48B25-07EF-4A32-A844-B87E1F299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560" y="2712040"/>
            <a:ext cx="3765248" cy="2230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말풍선: 타원형 33">
            <a:extLst>
              <a:ext uri="{FF2B5EF4-FFF2-40B4-BE49-F238E27FC236}">
                <a16:creationId xmlns:a16="http://schemas.microsoft.com/office/drawing/2014/main" id="{CACDFFEA-D257-4F93-A754-1A23360C08E0}"/>
              </a:ext>
            </a:extLst>
          </p:cNvPr>
          <p:cNvSpPr/>
          <p:nvPr/>
        </p:nvSpPr>
        <p:spPr>
          <a:xfrm>
            <a:off x="3018138" y="1085777"/>
            <a:ext cx="287418" cy="297499"/>
          </a:xfrm>
          <a:prstGeom prst="wedgeEllipseCallout">
            <a:avLst>
              <a:gd name="adj1" fmla="val -68333"/>
              <a:gd name="adj2" fmla="val 39793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D9292E4A-7759-45DE-BB1E-303A8314B1BE}"/>
              </a:ext>
            </a:extLst>
          </p:cNvPr>
          <p:cNvCxnSpPr>
            <a:cxnSpLocks/>
          </p:cNvCxnSpPr>
          <p:nvPr/>
        </p:nvCxnSpPr>
        <p:spPr>
          <a:xfrm>
            <a:off x="4286683" y="3381835"/>
            <a:ext cx="920317" cy="378390"/>
          </a:xfrm>
          <a:prstGeom prst="bentConnector3">
            <a:avLst>
              <a:gd name="adj1" fmla="val 68216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말풍선: 타원형 35">
            <a:extLst>
              <a:ext uri="{FF2B5EF4-FFF2-40B4-BE49-F238E27FC236}">
                <a16:creationId xmlns:a16="http://schemas.microsoft.com/office/drawing/2014/main" id="{D135AF8E-F7CC-4F4D-BCFA-D383D78E32B7}"/>
              </a:ext>
            </a:extLst>
          </p:cNvPr>
          <p:cNvSpPr/>
          <p:nvPr/>
        </p:nvSpPr>
        <p:spPr>
          <a:xfrm>
            <a:off x="3896141" y="3100447"/>
            <a:ext cx="287418" cy="297499"/>
          </a:xfrm>
          <a:prstGeom prst="wedgeEllipseCallout">
            <a:avLst>
              <a:gd name="adj1" fmla="val 32412"/>
              <a:gd name="adj2" fmla="val -4604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636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개체 틀 4" descr="ProQuest: Sign in - Chrome"/>
          <p:cNvPicPr>
            <a:picLocks noChangeAspect="1"/>
          </p:cNvPicPr>
          <p:nvPr/>
        </p:nvPicPr>
        <p:blipFill rotWithShape="1">
          <a:blip r:embed="rId2"/>
          <a:srcRect l="4060" t="4881" b="8996"/>
          <a:stretch/>
        </p:blipFill>
        <p:spPr bwMode="auto">
          <a:xfrm>
            <a:off x="209025" y="713875"/>
            <a:ext cx="4607980" cy="2703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4" name="내용 개체 틀 8" descr="화면 캡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51112" y="1296044"/>
            <a:ext cx="4489951" cy="29438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5" name="사각형: 둥근 모서리 14"/>
          <p:cNvSpPr/>
          <p:nvPr/>
        </p:nvSpPr>
        <p:spPr>
          <a:xfrm>
            <a:off x="2682112" y="1957580"/>
            <a:ext cx="1019265" cy="329348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cxnSp>
        <p:nvCxnSpPr>
          <p:cNvPr id="18" name="연결선: 꺾임 17"/>
          <p:cNvCxnSpPr/>
          <p:nvPr/>
        </p:nvCxnSpPr>
        <p:spPr>
          <a:xfrm>
            <a:off x="3574557" y="2116511"/>
            <a:ext cx="1608559" cy="3783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말풍선: 타원형 26"/>
          <p:cNvSpPr/>
          <p:nvPr/>
        </p:nvSpPr>
        <p:spPr>
          <a:xfrm>
            <a:off x="1042652" y="2348230"/>
            <a:ext cx="287418" cy="297499"/>
          </a:xfrm>
          <a:prstGeom prst="wedgeEllipseCallout">
            <a:avLst>
              <a:gd name="adj1" fmla="val -72765"/>
              <a:gd name="adj2" fmla="val 4252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28" name="말풍선: 타원형 27"/>
          <p:cNvSpPr/>
          <p:nvPr/>
        </p:nvSpPr>
        <p:spPr>
          <a:xfrm>
            <a:off x="3701377" y="1695024"/>
            <a:ext cx="287418" cy="297499"/>
          </a:xfrm>
          <a:prstGeom prst="wedgeEllipseCallout">
            <a:avLst>
              <a:gd name="adj1" fmla="val -72765"/>
              <a:gd name="adj2" fmla="val 4252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33" name="사각형: 둥근 모서리 32"/>
          <p:cNvSpPr/>
          <p:nvPr/>
        </p:nvSpPr>
        <p:spPr>
          <a:xfrm>
            <a:off x="209025" y="2923351"/>
            <a:ext cx="3161525" cy="475104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025" y="3770357"/>
            <a:ext cx="5130055" cy="12167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계정으로 로그인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계정생성 후 원하는 자료 유형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 PDF, Hardcover, Softcover, Unbound, Microfilm &amp; Microfiche)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으로 논문 구매 가능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Create Personal Account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를 클릭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생성에 필요한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정보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이름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이메일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모바일 번호 등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를 넣은 후 계정 생성  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가격 정보 안내페이지에서 자료 유형별 가격 확인</a:t>
            </a:r>
            <a:endParaRPr lang="en-US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말풍선: 타원형 28"/>
          <p:cNvSpPr/>
          <p:nvPr/>
        </p:nvSpPr>
        <p:spPr>
          <a:xfrm>
            <a:off x="1596230" y="2741263"/>
            <a:ext cx="287418" cy="297499"/>
          </a:xfrm>
          <a:prstGeom prst="wedgeEllipseCallout">
            <a:avLst>
              <a:gd name="adj1" fmla="val -72765"/>
              <a:gd name="adj2" fmla="val 4252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16" name="제목 2">
            <a:extLst>
              <a:ext uri="{FF2B5EF4-FFF2-40B4-BE49-F238E27FC236}">
                <a16:creationId xmlns:a16="http://schemas.microsoft.com/office/drawing/2014/main" id="{66890732-70CE-42EA-A768-84E2C8B6666E}"/>
              </a:ext>
            </a:extLst>
          </p:cNvPr>
          <p:cNvSpPr txBox="1">
            <a:spLocks/>
          </p:cNvSpPr>
          <p:nvPr/>
        </p:nvSpPr>
        <p:spPr bwMode="auto">
          <a:xfrm>
            <a:off x="317558" y="-13906"/>
            <a:ext cx="740912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논문 주문하기 </a:t>
            </a:r>
            <a:r>
              <a:rPr lang="en-US" altLang="ko-KR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Ⅰ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6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22296" y="809290"/>
            <a:ext cx="5068614" cy="39472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사는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 의회 도서관의 공식 지정 학위 논문 저장소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(Repository)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PQDT Global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북미지역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캐나다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대학의 석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박사 학위 논문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뿐 아니라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 중국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유럽지역의 학위 논문을 제공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 데이터베이스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북미지역 석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박사 학위논문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만여 건의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원문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(PDF)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서지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초록을 포함하여 총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470</a:t>
            </a:r>
            <a:r>
              <a:rPr lang="ko-KR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건의 학위논문을</a:t>
            </a:r>
            <a:r>
              <a:rPr lang="ko-KR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제공</a:t>
            </a:r>
            <a:r>
              <a:rPr lang="ko-KR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 최대의 해외 석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박사 학위논문 데이터베이스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 상위 대학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Harvard University, Yale University, University of Michigan, Stanford University</a:t>
            </a:r>
            <a:r>
              <a:rPr lang="ko-KR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University of Chicago</a:t>
            </a:r>
            <a:r>
              <a:rPr lang="ko-KR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Duke University</a:t>
            </a:r>
            <a:r>
              <a:rPr lang="ko-KR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University of Pennsylvania</a:t>
            </a:r>
            <a:r>
              <a:rPr lang="ko-KR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California Institute of Technology</a:t>
            </a:r>
            <a:r>
              <a:rPr lang="ko-KR" altLang="ko-KR" sz="11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ko-KR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대학기관의 학위논문을 수집 및 제공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중국 교육</a:t>
            </a:r>
            <a:r>
              <a:rPr lang="en-US" altLang="ko-KR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기관인 </a:t>
            </a:r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CALIS(China Academic Library Information System)</a:t>
            </a:r>
            <a:r>
              <a:rPr lang="ko-KR" alt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를 통해 중국 유수의 대학에서 수여된 학위논문</a:t>
            </a:r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42</a:t>
            </a:r>
            <a:r>
              <a:rPr lang="ko-KR" alt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만 건의 학위논문의 서지정보를 제공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154" y="187183"/>
            <a:ext cx="4033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PQDT Global </a:t>
            </a:r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이란</a:t>
            </a:r>
            <a:r>
              <a:rPr lang="en-US" altLang="ko-KR" sz="3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 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57" y="926812"/>
            <a:ext cx="364871" cy="441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B6700C-F0C9-4E12-AC25-5D625CEABBFC}"/>
              </a:ext>
            </a:extLst>
          </p:cNvPr>
          <p:cNvSpPr txBox="1"/>
          <p:nvPr/>
        </p:nvSpPr>
        <p:spPr>
          <a:xfrm>
            <a:off x="8684217" y="4845803"/>
            <a:ext cx="366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2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48481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4" descr="ProQuest: Order a copy - Chrom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622" y="766183"/>
            <a:ext cx="4073753" cy="2946315"/>
          </a:xfrm>
          <a:ln>
            <a:solidFill>
              <a:schemeClr val="tx1"/>
            </a:solidFill>
          </a:ln>
        </p:spPr>
      </p:pic>
      <p:sp>
        <p:nvSpPr>
          <p:cNvPr id="5" name="제목 2"/>
          <p:cNvSpPr txBox="1">
            <a:spLocks/>
          </p:cNvSpPr>
          <p:nvPr/>
        </p:nvSpPr>
        <p:spPr bwMode="auto">
          <a:xfrm>
            <a:off x="209025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논문 주문하기 </a:t>
            </a:r>
            <a:r>
              <a:rPr lang="en-US" altLang="ko-KR" sz="3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Ⅱ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그림 개체 틀 4" descr="ProQuest: Shopping Cart - Chrome"/>
          <p:cNvPicPr>
            <a:picLocks noChangeAspect="1"/>
          </p:cNvPicPr>
          <p:nvPr/>
        </p:nvPicPr>
        <p:blipFill rotWithShape="1">
          <a:blip r:embed="rId3"/>
          <a:srcRect r="5928"/>
          <a:stretch/>
        </p:blipFill>
        <p:spPr bwMode="auto">
          <a:xfrm>
            <a:off x="4234375" y="963539"/>
            <a:ext cx="4799555" cy="2979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사각형: 둥근 모서리 6"/>
          <p:cNvSpPr/>
          <p:nvPr/>
        </p:nvSpPr>
        <p:spPr>
          <a:xfrm>
            <a:off x="702590" y="2811913"/>
            <a:ext cx="1664080" cy="900585"/>
          </a:xfrm>
          <a:prstGeom prst="roundRect">
            <a:avLst>
              <a:gd name="adj" fmla="val 6514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8" name="사각형: 둥근 모서리 7"/>
          <p:cNvSpPr/>
          <p:nvPr/>
        </p:nvSpPr>
        <p:spPr>
          <a:xfrm>
            <a:off x="4832251" y="2574485"/>
            <a:ext cx="4110237" cy="678468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9" name="사각형: 둥근 모서리 8"/>
          <p:cNvSpPr/>
          <p:nvPr/>
        </p:nvSpPr>
        <p:spPr>
          <a:xfrm>
            <a:off x="8318823" y="3582763"/>
            <a:ext cx="623666" cy="257718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0" name="말풍선: 타원형 9"/>
          <p:cNvSpPr/>
          <p:nvPr/>
        </p:nvSpPr>
        <p:spPr>
          <a:xfrm>
            <a:off x="361353" y="2811913"/>
            <a:ext cx="287418" cy="297499"/>
          </a:xfrm>
          <a:prstGeom prst="wedgeEllipseCallout">
            <a:avLst>
              <a:gd name="adj1" fmla="val 78964"/>
              <a:gd name="adj2" fmla="val 35427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11" name="말풍선: 타원형 10"/>
          <p:cNvSpPr/>
          <p:nvPr/>
        </p:nvSpPr>
        <p:spPr>
          <a:xfrm>
            <a:off x="4090666" y="2960662"/>
            <a:ext cx="287418" cy="297499"/>
          </a:xfrm>
          <a:prstGeom prst="wedgeEllipseCallout">
            <a:avLst>
              <a:gd name="adj1" fmla="val -72765"/>
              <a:gd name="adj2" fmla="val 42520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sp>
        <p:nvSpPr>
          <p:cNvPr id="12" name="말풍선: 타원형 11"/>
          <p:cNvSpPr/>
          <p:nvPr/>
        </p:nvSpPr>
        <p:spPr>
          <a:xfrm>
            <a:off x="4616688" y="2383718"/>
            <a:ext cx="287418" cy="297499"/>
          </a:xfrm>
          <a:prstGeom prst="wedgeEllipseCallout">
            <a:avLst>
              <a:gd name="adj1" fmla="val 47150"/>
              <a:gd name="adj2" fmla="val 51977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13" name="말풍선: 타원형 12"/>
          <p:cNvSpPr/>
          <p:nvPr/>
        </p:nvSpPr>
        <p:spPr>
          <a:xfrm>
            <a:off x="8746512" y="3331340"/>
            <a:ext cx="287418" cy="297499"/>
          </a:xfrm>
          <a:prstGeom prst="wedgeEllipseCallout">
            <a:avLst>
              <a:gd name="adj1" fmla="val -56858"/>
              <a:gd name="adj2" fmla="val 54473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623" y="4049443"/>
            <a:ext cx="6570378" cy="98591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로그인 후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논문의 자료 유형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(PDF, Hardcover, Softcover, Unbound, Microfilm &amp; Microfiche)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“Continue”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클릭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논문 및 자료 유형 확인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4. “Check out”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클릭 및 배송지와 결재 정보 입력 후 주문 완료</a:t>
            </a:r>
            <a:endParaRPr lang="en-US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477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/>
          <p:cNvSpPr/>
          <p:nvPr/>
        </p:nvSpPr>
        <p:spPr>
          <a:xfrm>
            <a:off x="3214468" y="2962399"/>
            <a:ext cx="1230923" cy="244785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cxnSp>
        <p:nvCxnSpPr>
          <p:cNvPr id="25" name="연결선: 꺾임 24"/>
          <p:cNvCxnSpPr/>
          <p:nvPr/>
        </p:nvCxnSpPr>
        <p:spPr>
          <a:xfrm flipV="1">
            <a:off x="4421106" y="1401070"/>
            <a:ext cx="1877491" cy="1750658"/>
          </a:xfrm>
          <a:prstGeom prst="bentConnector3">
            <a:avLst>
              <a:gd name="adj1" fmla="val 88963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88377" y="862431"/>
            <a:ext cx="6372015" cy="2527426"/>
            <a:chOff x="88377" y="1085951"/>
            <a:chExt cx="6372015" cy="2527426"/>
          </a:xfrm>
        </p:grpSpPr>
        <p:grpSp>
          <p:nvGrpSpPr>
            <p:cNvPr id="17" name="그룹 16"/>
            <p:cNvGrpSpPr/>
            <p:nvPr/>
          </p:nvGrpSpPr>
          <p:grpSpPr>
            <a:xfrm>
              <a:off x="88377" y="1120475"/>
              <a:ext cx="6372015" cy="2492902"/>
              <a:chOff x="80571" y="978168"/>
              <a:chExt cx="6372015" cy="2492902"/>
            </a:xfrm>
          </p:grpSpPr>
          <p:pic>
            <p:nvPicPr>
              <p:cNvPr id="18" name="그림 개체 틀 4" descr="My Research - ProQuest - Chrome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51" y="1059566"/>
                <a:ext cx="6370835" cy="24115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</p:pic>
          <p:pic>
            <p:nvPicPr>
              <p:cNvPr id="19" name="그림 개체 틀 4" descr="기본 검색 - ProQuest - Chrome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131"/>
              <a:stretch/>
            </p:blipFill>
            <p:spPr bwMode="auto">
              <a:xfrm>
                <a:off x="80571" y="978168"/>
                <a:ext cx="6372015" cy="3543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</p:pic>
        </p:grpSp>
        <p:sp>
          <p:nvSpPr>
            <p:cNvPr id="20" name="말풍선: 타원형 19"/>
            <p:cNvSpPr/>
            <p:nvPr/>
          </p:nvSpPr>
          <p:spPr>
            <a:xfrm>
              <a:off x="5050026" y="1105493"/>
              <a:ext cx="278718" cy="280968"/>
            </a:xfrm>
            <a:prstGeom prst="wedgeEllipseCallout">
              <a:avLst>
                <a:gd name="adj1" fmla="val 74232"/>
                <a:gd name="adj2" fmla="val 1758"/>
              </a:avLst>
            </a:prstGeom>
            <a:solidFill>
              <a:schemeClr val="tx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cs typeface="Roboto Regular"/>
                </a:rPr>
                <a:t>1</a:t>
              </a:r>
            </a:p>
          </p:txBody>
        </p:sp>
        <p:sp>
          <p:nvSpPr>
            <p:cNvPr id="21" name="말풍선: 타원형 20"/>
            <p:cNvSpPr/>
            <p:nvPr/>
          </p:nvSpPr>
          <p:spPr>
            <a:xfrm>
              <a:off x="6116249" y="1085951"/>
              <a:ext cx="269312" cy="255872"/>
            </a:xfrm>
            <a:prstGeom prst="wedgeEllipseCallout">
              <a:avLst>
                <a:gd name="adj1" fmla="val -62901"/>
                <a:gd name="adj2" fmla="val 36964"/>
              </a:avLst>
            </a:prstGeom>
            <a:solidFill>
              <a:schemeClr val="tx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cs typeface="Roboto Regular"/>
                </a:rPr>
                <a:t>3</a:t>
              </a:r>
            </a:p>
          </p:txBody>
        </p:sp>
        <p:sp>
          <p:nvSpPr>
            <p:cNvPr id="26" name="말풍선: 타원형 25"/>
            <p:cNvSpPr/>
            <p:nvPr/>
          </p:nvSpPr>
          <p:spPr>
            <a:xfrm>
              <a:off x="2886915" y="2371983"/>
              <a:ext cx="272846" cy="255872"/>
            </a:xfrm>
            <a:prstGeom prst="wedgeEllipseCallout">
              <a:avLst>
                <a:gd name="adj1" fmla="val -49621"/>
                <a:gd name="adj2" fmla="val 60943"/>
              </a:avLst>
            </a:prstGeom>
            <a:solidFill>
              <a:schemeClr val="tx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cs typeface="Roboto Regular"/>
                </a:rPr>
                <a:t>4</a:t>
              </a:r>
            </a:p>
          </p:txBody>
        </p:sp>
        <p:sp>
          <p:nvSpPr>
            <p:cNvPr id="28" name="말풍선: 타원형 27"/>
            <p:cNvSpPr/>
            <p:nvPr/>
          </p:nvSpPr>
          <p:spPr>
            <a:xfrm>
              <a:off x="4372131" y="3085624"/>
              <a:ext cx="277894" cy="255872"/>
            </a:xfrm>
            <a:prstGeom prst="wedgeEllipseCallout">
              <a:avLst>
                <a:gd name="adj1" fmla="val -74279"/>
                <a:gd name="adj2" fmla="val 3238"/>
              </a:avLst>
            </a:prstGeom>
            <a:solidFill>
              <a:schemeClr val="tx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cs typeface="Roboto Regular"/>
                </a:rPr>
                <a:t>5</a:t>
              </a:r>
            </a:p>
          </p:txBody>
        </p:sp>
      </p:grpSp>
      <p:sp>
        <p:nvSpPr>
          <p:cNvPr id="23" name="직사각형 12"/>
          <p:cNvSpPr>
            <a:spLocks noChangeArrowheads="1"/>
          </p:cNvSpPr>
          <p:nvPr/>
        </p:nvSpPr>
        <p:spPr bwMode="auto">
          <a:xfrm>
            <a:off x="312462" y="3556775"/>
            <a:ext cx="5421752" cy="12167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히스토리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히스토리 저장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검색결과 확인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회원 가입 불필요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저장한 검색 결과 자료 확인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My Research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로그인</a:t>
            </a: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4. My 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로그인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계정이 있는 경우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ID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비밀번호로 로그인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5. My Research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My Research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 안내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계정 생성 후 즉시 이용 가능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endParaRPr lang="ko-KR" altLang="en-US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0" name="말풍선: 타원형 29">
            <a:extLst>
              <a:ext uri="{FF2B5EF4-FFF2-40B4-BE49-F238E27FC236}">
                <a16:creationId xmlns:a16="http://schemas.microsoft.com/office/drawing/2014/main" id="{19661B60-E847-4628-8F92-36EAE9E650DD}"/>
              </a:ext>
            </a:extLst>
          </p:cNvPr>
          <p:cNvSpPr/>
          <p:nvPr/>
        </p:nvSpPr>
        <p:spPr>
          <a:xfrm>
            <a:off x="5615850" y="628683"/>
            <a:ext cx="278718" cy="280968"/>
          </a:xfrm>
          <a:prstGeom prst="wedgeEllipseCallout">
            <a:avLst>
              <a:gd name="adj1" fmla="val -2319"/>
              <a:gd name="adj2" fmla="val 7227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8BF32C5-4A72-47C3-A810-1C9F5EDA9E7A}"/>
              </a:ext>
            </a:extLst>
          </p:cNvPr>
          <p:cNvGrpSpPr/>
          <p:nvPr/>
        </p:nvGrpSpPr>
        <p:grpSpPr>
          <a:xfrm>
            <a:off x="6161087" y="1365736"/>
            <a:ext cx="2533333" cy="3438109"/>
            <a:chOff x="6298597" y="1356804"/>
            <a:chExt cx="2533333" cy="3438109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93074CBB-631D-4769-96AF-200924800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2882" y="1376347"/>
              <a:ext cx="2501078" cy="341094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사각형: 둥근 모서리 21"/>
            <p:cNvSpPr/>
            <p:nvPr/>
          </p:nvSpPr>
          <p:spPr>
            <a:xfrm>
              <a:off x="6298597" y="1356804"/>
              <a:ext cx="2533333" cy="3438109"/>
            </a:xfrm>
            <a:prstGeom prst="roundRect">
              <a:avLst>
                <a:gd name="adj" fmla="val 6663"/>
              </a:avLst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Roboto Regular"/>
                <a:cs typeface="Roboto Regular"/>
              </a:endParaRPr>
            </a:p>
          </p:txBody>
        </p:sp>
      </p:grpSp>
      <p:sp>
        <p:nvSpPr>
          <p:cNvPr id="32" name="말풍선: 타원형 31">
            <a:extLst>
              <a:ext uri="{FF2B5EF4-FFF2-40B4-BE49-F238E27FC236}">
                <a16:creationId xmlns:a16="http://schemas.microsoft.com/office/drawing/2014/main" id="{3BF8E5E2-8A8E-4025-BA24-7759744EC6A1}"/>
              </a:ext>
            </a:extLst>
          </p:cNvPr>
          <p:cNvSpPr/>
          <p:nvPr/>
        </p:nvSpPr>
        <p:spPr>
          <a:xfrm>
            <a:off x="7567550" y="1257894"/>
            <a:ext cx="277894" cy="255872"/>
          </a:xfrm>
          <a:prstGeom prst="wedgeEllipseCallout">
            <a:avLst>
              <a:gd name="adj1" fmla="val -74279"/>
              <a:gd name="adj2" fmla="val 42945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5</a:t>
            </a:r>
          </a:p>
        </p:txBody>
      </p:sp>
      <p:sp>
        <p:nvSpPr>
          <p:cNvPr id="27" name="제목 2">
            <a:extLst>
              <a:ext uri="{FF2B5EF4-FFF2-40B4-BE49-F238E27FC236}">
                <a16:creationId xmlns:a16="http://schemas.microsoft.com/office/drawing/2014/main" id="{8B0D6035-3EE5-42A5-904A-61AFC24FCABE}"/>
              </a:ext>
            </a:extLst>
          </p:cNvPr>
          <p:cNvSpPr txBox="1">
            <a:spLocks/>
          </p:cNvSpPr>
          <p:nvPr/>
        </p:nvSpPr>
        <p:spPr bwMode="auto">
          <a:xfrm>
            <a:off x="209025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 – </a:t>
            </a:r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계정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4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4" descr="My Research: 모든 문서 - ProQuest -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8" y="783795"/>
            <a:ext cx="5140709" cy="4176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사각형: 둥근 모서리 4"/>
          <p:cNvSpPr/>
          <p:nvPr/>
        </p:nvSpPr>
        <p:spPr>
          <a:xfrm>
            <a:off x="7027884" y="3464497"/>
            <a:ext cx="1433015" cy="244785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3190" y="2623460"/>
            <a:ext cx="395299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My research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위젯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My Research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개인 계정 활용을 생성하여 검색한 자료 및 검색어 저장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 항목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알림 메시지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RSS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피드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저장한 검색 자료들을 지속적으로 관리 가능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Font typeface="+mj-lt"/>
              <a:buAutoNum type="arabicPeriod"/>
            </a:pPr>
            <a:r>
              <a:rPr lang="ko-KR" altLang="en-US" sz="1000" b="1">
                <a:latin typeface="Malgun Gothic" panose="020B0503020000020004" pitchFamily="34" charset="-127"/>
                <a:ea typeface="Malgun Gothic" panose="020B0503020000020004" pitchFamily="34" charset="-127"/>
              </a:rPr>
              <a:t>추가 기능 활용</a:t>
            </a:r>
            <a:r>
              <a:rPr lang="en-US" altLang="ko-KR" sz="1000"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한 섹션 동안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My Research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추가한 자료에 메모를 추가하여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폴더에 추가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인용하기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이메일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프린트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및 서지사항 반출 등의 기능 이용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6246" y="783795"/>
            <a:ext cx="22837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1. My Research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개인 계정 활용</a:t>
            </a:r>
            <a:endParaRPr lang="en-US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사각형: 둥근 모서리 7"/>
          <p:cNvSpPr/>
          <p:nvPr/>
        </p:nvSpPr>
        <p:spPr>
          <a:xfrm>
            <a:off x="279778" y="839009"/>
            <a:ext cx="3452885" cy="295487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cxnSp>
        <p:nvCxnSpPr>
          <p:cNvPr id="9" name="연결선: 꺾임 8"/>
          <p:cNvCxnSpPr/>
          <p:nvPr/>
        </p:nvCxnSpPr>
        <p:spPr>
          <a:xfrm flipV="1">
            <a:off x="3732663" y="869597"/>
            <a:ext cx="2060811" cy="17580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/>
          <p:cNvSpPr/>
          <p:nvPr/>
        </p:nvSpPr>
        <p:spPr>
          <a:xfrm>
            <a:off x="2668138" y="1694151"/>
            <a:ext cx="2572603" cy="329348"/>
          </a:xfrm>
          <a:prstGeom prst="round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cxnSp>
        <p:nvCxnSpPr>
          <p:cNvPr id="11" name="연결선: 꺾임 10"/>
          <p:cNvCxnSpPr/>
          <p:nvPr/>
        </p:nvCxnSpPr>
        <p:spPr>
          <a:xfrm flipV="1">
            <a:off x="4955035" y="1790472"/>
            <a:ext cx="1412474" cy="180336"/>
          </a:xfrm>
          <a:prstGeom prst="bentConnector3">
            <a:avLst>
              <a:gd name="adj1" fmla="val 92514"/>
            </a:avLst>
          </a:prstGeom>
          <a:ln w="28575" cmpd="sng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8514" y="1694151"/>
            <a:ext cx="19307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폴더 추가</a:t>
            </a: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인용하기 등의 추가 기능 활용</a:t>
            </a:r>
            <a:endParaRPr lang="en-US" sz="1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제목 2">
            <a:extLst>
              <a:ext uri="{FF2B5EF4-FFF2-40B4-BE49-F238E27FC236}">
                <a16:creationId xmlns:a16="http://schemas.microsoft.com/office/drawing/2014/main" id="{BD0EFC30-4E82-4A55-9448-4CBAD15709A3}"/>
              </a:ext>
            </a:extLst>
          </p:cNvPr>
          <p:cNvSpPr txBox="1">
            <a:spLocks/>
          </p:cNvSpPr>
          <p:nvPr/>
        </p:nvSpPr>
        <p:spPr bwMode="auto">
          <a:xfrm>
            <a:off x="209025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 </a:t>
            </a:r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이용하기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>
            <a:extLst>
              <a:ext uri="{FF2B5EF4-FFF2-40B4-BE49-F238E27FC236}">
                <a16:creationId xmlns:a16="http://schemas.microsoft.com/office/drawing/2014/main" id="{48084A8B-1320-49E5-9E2B-9A6A84AD1DDF}"/>
              </a:ext>
            </a:extLst>
          </p:cNvPr>
          <p:cNvSpPr txBox="1">
            <a:spLocks/>
          </p:cNvSpPr>
          <p:nvPr/>
        </p:nvSpPr>
        <p:spPr bwMode="auto">
          <a:xfrm>
            <a:off x="209025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en-US" altLang="ko-KR" sz="3000" b="1" dirty="0" err="1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LibGuides</a:t>
            </a:r>
            <a:r>
              <a:rPr lang="en-US" altLang="ko-KR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도움말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Freeform: Shape 23">
            <a:extLst>
              <a:ext uri="{FF2B5EF4-FFF2-40B4-BE49-F238E27FC236}">
                <a16:creationId xmlns:a16="http://schemas.microsoft.com/office/drawing/2014/main" id="{D5C83445-C0C8-44FA-9E8D-82F24E73F688}"/>
              </a:ext>
            </a:extLst>
          </p:cNvPr>
          <p:cNvSpPr/>
          <p:nvPr/>
        </p:nvSpPr>
        <p:spPr>
          <a:xfrm>
            <a:off x="1" y="1113933"/>
            <a:ext cx="763570" cy="3485499"/>
          </a:xfrm>
          <a:custGeom>
            <a:avLst/>
            <a:gdLst>
              <a:gd name="connsiteX0" fmla="*/ 0 w 914400"/>
              <a:gd name="connsiteY0" fmla="*/ 0 h 5158740"/>
              <a:gd name="connsiteX1" fmla="*/ 802636 w 914400"/>
              <a:gd name="connsiteY1" fmla="*/ 0 h 5158740"/>
              <a:gd name="connsiteX2" fmla="*/ 914400 w 914400"/>
              <a:gd name="connsiteY2" fmla="*/ 111764 h 5158740"/>
              <a:gd name="connsiteX3" fmla="*/ 914400 w 914400"/>
              <a:gd name="connsiteY3" fmla="*/ 5046976 h 5158740"/>
              <a:gd name="connsiteX4" fmla="*/ 802636 w 914400"/>
              <a:gd name="connsiteY4" fmla="*/ 5158740 h 5158740"/>
              <a:gd name="connsiteX5" fmla="*/ 0 w 914400"/>
              <a:gd name="connsiteY5" fmla="*/ 5158740 h 5158740"/>
              <a:gd name="connsiteX0" fmla="*/ 0 w 914400"/>
              <a:gd name="connsiteY0" fmla="*/ 5158740 h 5250180"/>
              <a:gd name="connsiteX1" fmla="*/ 0 w 914400"/>
              <a:gd name="connsiteY1" fmla="*/ 0 h 5250180"/>
              <a:gd name="connsiteX2" fmla="*/ 802636 w 914400"/>
              <a:gd name="connsiteY2" fmla="*/ 0 h 5250180"/>
              <a:gd name="connsiteX3" fmla="*/ 914400 w 914400"/>
              <a:gd name="connsiteY3" fmla="*/ 111764 h 5250180"/>
              <a:gd name="connsiteX4" fmla="*/ 914400 w 914400"/>
              <a:gd name="connsiteY4" fmla="*/ 5046976 h 5250180"/>
              <a:gd name="connsiteX5" fmla="*/ 802636 w 914400"/>
              <a:gd name="connsiteY5" fmla="*/ 5158740 h 5250180"/>
              <a:gd name="connsiteX6" fmla="*/ 91440 w 914400"/>
              <a:gd name="connsiteY6" fmla="*/ 5250180 h 5250180"/>
              <a:gd name="connsiteX0" fmla="*/ 0 w 914400"/>
              <a:gd name="connsiteY0" fmla="*/ 5158740 h 5158740"/>
              <a:gd name="connsiteX1" fmla="*/ 0 w 914400"/>
              <a:gd name="connsiteY1" fmla="*/ 0 h 5158740"/>
              <a:gd name="connsiteX2" fmla="*/ 802636 w 914400"/>
              <a:gd name="connsiteY2" fmla="*/ 0 h 5158740"/>
              <a:gd name="connsiteX3" fmla="*/ 914400 w 914400"/>
              <a:gd name="connsiteY3" fmla="*/ 111764 h 5158740"/>
              <a:gd name="connsiteX4" fmla="*/ 914400 w 914400"/>
              <a:gd name="connsiteY4" fmla="*/ 5046976 h 5158740"/>
              <a:gd name="connsiteX5" fmla="*/ 802636 w 914400"/>
              <a:gd name="connsiteY5" fmla="*/ 5158740 h 5158740"/>
              <a:gd name="connsiteX0" fmla="*/ 0 w 914400"/>
              <a:gd name="connsiteY0" fmla="*/ 5158740 h 5158740"/>
              <a:gd name="connsiteX1" fmla="*/ 0 w 914400"/>
              <a:gd name="connsiteY1" fmla="*/ 0 h 5158740"/>
              <a:gd name="connsiteX2" fmla="*/ 802636 w 914400"/>
              <a:gd name="connsiteY2" fmla="*/ 0 h 5158740"/>
              <a:gd name="connsiteX3" fmla="*/ 914400 w 914400"/>
              <a:gd name="connsiteY3" fmla="*/ 111764 h 5158740"/>
              <a:gd name="connsiteX4" fmla="*/ 914400 w 914400"/>
              <a:gd name="connsiteY4" fmla="*/ 5046976 h 5158740"/>
              <a:gd name="connsiteX0" fmla="*/ 0 w 914400"/>
              <a:gd name="connsiteY0" fmla="*/ 0 h 5046976"/>
              <a:gd name="connsiteX1" fmla="*/ 802636 w 914400"/>
              <a:gd name="connsiteY1" fmla="*/ 0 h 5046976"/>
              <a:gd name="connsiteX2" fmla="*/ 914400 w 914400"/>
              <a:gd name="connsiteY2" fmla="*/ 111764 h 5046976"/>
              <a:gd name="connsiteX3" fmla="*/ 914400 w 914400"/>
              <a:gd name="connsiteY3" fmla="*/ 5046976 h 504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5046976">
                <a:moveTo>
                  <a:pt x="0" y="0"/>
                </a:moveTo>
                <a:lnTo>
                  <a:pt x="802636" y="0"/>
                </a:lnTo>
                <a:cubicBezTo>
                  <a:pt x="864362" y="0"/>
                  <a:pt x="914400" y="50038"/>
                  <a:pt x="914400" y="111764"/>
                </a:cubicBezTo>
                <a:lnTo>
                  <a:pt x="914400" y="5046976"/>
                </a:lnTo>
              </a:path>
            </a:pathLst>
          </a:custGeom>
          <a:noFill/>
          <a:ln w="12700">
            <a:solidFill>
              <a:srgbClr val="F49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A922DB6C-BADD-4499-AD90-FE5566DA89EA}"/>
              </a:ext>
            </a:extLst>
          </p:cNvPr>
          <p:cNvGrpSpPr/>
          <p:nvPr/>
        </p:nvGrpSpPr>
        <p:grpSpPr>
          <a:xfrm>
            <a:off x="706697" y="1424017"/>
            <a:ext cx="6311966" cy="276999"/>
            <a:chOff x="464636" y="1664691"/>
            <a:chExt cx="8415955" cy="369332"/>
          </a:xfrm>
        </p:grpSpPr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DDB12324-0C9F-4D8E-8764-C960F67ABFF2}"/>
                </a:ext>
              </a:extLst>
            </p:cNvPr>
            <p:cNvSpPr/>
            <p:nvPr/>
          </p:nvSpPr>
          <p:spPr>
            <a:xfrm>
              <a:off x="464636" y="1746795"/>
              <a:ext cx="157664" cy="157664"/>
            </a:xfrm>
            <a:prstGeom prst="ellipse">
              <a:avLst/>
            </a:prstGeom>
            <a:solidFill>
              <a:srgbClr val="F49FAB"/>
            </a:solidFill>
            <a:ln w="12700">
              <a:solidFill>
                <a:srgbClr val="F49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3EC7FE2B-36E0-46FF-8961-8B3834B5CFBC}"/>
                </a:ext>
              </a:extLst>
            </p:cNvPr>
            <p:cNvSpPr/>
            <p:nvPr/>
          </p:nvSpPr>
          <p:spPr>
            <a:xfrm>
              <a:off x="802640" y="1664691"/>
              <a:ext cx="8077951" cy="3693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900"/>
                </a:spcBef>
                <a:defRPr/>
              </a:pPr>
              <a:r>
                <a:rPr lang="en-GB" altLang="ko-KR" dirty="0">
                  <a:latin typeface="Malgun Gothic" panose="020B0503020000020004" pitchFamily="34" charset="-127"/>
                  <a:ea typeface="Malgun Gothic" panose="020B0503020000020004" pitchFamily="34" charset="-127"/>
                  <a:hlinkClick r:id="rId2"/>
                </a:rPr>
                <a:t>ProQuest Dissertations &amp; Theses Global </a:t>
              </a:r>
              <a:r>
                <a:rPr lang="is-IS" dirty="0"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  <a:hlinkClick r:id="rId2"/>
                </a:rPr>
                <a:t>LibGuides</a:t>
              </a:r>
              <a:endParaRPr lang="is-IS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44">
            <a:extLst>
              <a:ext uri="{FF2B5EF4-FFF2-40B4-BE49-F238E27FC236}">
                <a16:creationId xmlns:a16="http://schemas.microsoft.com/office/drawing/2014/main" id="{3961FE05-03CA-4B7B-87C1-FC6146E177E1}"/>
              </a:ext>
            </a:extLst>
          </p:cNvPr>
          <p:cNvGrpSpPr/>
          <p:nvPr/>
        </p:nvGrpSpPr>
        <p:grpSpPr>
          <a:xfrm>
            <a:off x="706697" y="2061362"/>
            <a:ext cx="6187789" cy="276999"/>
            <a:chOff x="464636" y="1486891"/>
            <a:chExt cx="8250386" cy="369332"/>
          </a:xfrm>
        </p:grpSpPr>
        <p:sp>
          <p:nvSpPr>
            <p:cNvPr id="20" name="Oval 45">
              <a:extLst>
                <a:ext uri="{FF2B5EF4-FFF2-40B4-BE49-F238E27FC236}">
                  <a16:creationId xmlns:a16="http://schemas.microsoft.com/office/drawing/2014/main" id="{86152B0F-114F-4841-B88D-067A72ADF8F8}"/>
                </a:ext>
              </a:extLst>
            </p:cNvPr>
            <p:cNvSpPr/>
            <p:nvPr/>
          </p:nvSpPr>
          <p:spPr>
            <a:xfrm>
              <a:off x="464636" y="1594395"/>
              <a:ext cx="157664" cy="157664"/>
            </a:xfrm>
            <a:prstGeom prst="ellipse">
              <a:avLst/>
            </a:prstGeom>
            <a:solidFill>
              <a:srgbClr val="F49FAB"/>
            </a:solidFill>
            <a:ln w="12700">
              <a:solidFill>
                <a:srgbClr val="F49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21" name="Rectangle 50">
              <a:extLst>
                <a:ext uri="{FF2B5EF4-FFF2-40B4-BE49-F238E27FC236}">
                  <a16:creationId xmlns:a16="http://schemas.microsoft.com/office/drawing/2014/main" id="{7C8435E6-1051-4B33-9C8E-AD5DDC9BF7FD}"/>
                </a:ext>
              </a:extLst>
            </p:cNvPr>
            <p:cNvSpPr/>
            <p:nvPr/>
          </p:nvSpPr>
          <p:spPr>
            <a:xfrm>
              <a:off x="802640" y="1486891"/>
              <a:ext cx="7912382" cy="3693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900"/>
                </a:spcBef>
                <a:defRPr/>
              </a:pPr>
              <a:r>
                <a:rPr lang="en-GB" altLang="ko-KR" dirty="0"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  <a:hlinkClick r:id="rId3"/>
                </a:rPr>
                <a:t>ProQuest Platform </a:t>
              </a:r>
              <a:r>
                <a:rPr lang="is-IS" altLang="ko-KR" dirty="0"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  <a:hlinkClick r:id="rId3"/>
                </a:rPr>
                <a:t>Tutorial video</a:t>
              </a:r>
              <a:r>
                <a:rPr lang="is-IS" altLang="ko-KR" dirty="0"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 on Youtube</a:t>
              </a:r>
              <a:endParaRPr lang="is-IS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C24B6D5-DE3F-41DC-9BE9-A82CF8D99640}"/>
              </a:ext>
            </a:extLst>
          </p:cNvPr>
          <p:cNvGrpSpPr/>
          <p:nvPr/>
        </p:nvGrpSpPr>
        <p:grpSpPr>
          <a:xfrm>
            <a:off x="706697" y="2698707"/>
            <a:ext cx="6250844" cy="276999"/>
            <a:chOff x="366525" y="2527523"/>
            <a:chExt cx="6250844" cy="276999"/>
          </a:xfrm>
        </p:grpSpPr>
        <p:sp>
          <p:nvSpPr>
            <p:cNvPr id="23" name="Rectangle 55">
              <a:extLst>
                <a:ext uri="{FF2B5EF4-FFF2-40B4-BE49-F238E27FC236}">
                  <a16:creationId xmlns:a16="http://schemas.microsoft.com/office/drawing/2014/main" id="{71A6AEAB-9A68-4F58-A153-794B34BC5BDB}"/>
                </a:ext>
              </a:extLst>
            </p:cNvPr>
            <p:cNvSpPr/>
            <p:nvPr/>
          </p:nvSpPr>
          <p:spPr>
            <a:xfrm>
              <a:off x="606447" y="2527523"/>
              <a:ext cx="6010922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900"/>
                </a:spcBef>
                <a:defRPr/>
              </a:pPr>
              <a:r>
                <a:rPr lang="en-GB" altLang="ko-KR" dirty="0">
                  <a:latin typeface="Malgun Gothic" panose="020B0503020000020004" pitchFamily="34" charset="-127"/>
                  <a:ea typeface="Malgun Gothic" panose="020B0503020000020004" pitchFamily="34" charset="-127"/>
                  <a:hlinkClick r:id="rId4"/>
                </a:rPr>
                <a:t>ProQuest Support </a:t>
              </a:r>
              <a:r>
                <a:rPr lang="en-GB" altLang="ko-KR" dirty="0" err="1">
                  <a:latin typeface="Malgun Gothic" panose="020B0503020000020004" pitchFamily="34" charset="-127"/>
                  <a:ea typeface="Malgun Gothic" panose="020B0503020000020004" pitchFamily="34" charset="-127"/>
                  <a:hlinkClick r:id="rId4"/>
                </a:rPr>
                <a:t>Center</a:t>
              </a:r>
              <a:r>
                <a:rPr lang="is-IS" dirty="0"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7ABF87F2-B462-4202-9D89-F1B7AE1F1071}"/>
                </a:ext>
              </a:extLst>
            </p:cNvPr>
            <p:cNvSpPr/>
            <p:nvPr/>
          </p:nvSpPr>
          <p:spPr>
            <a:xfrm>
              <a:off x="366525" y="2620669"/>
              <a:ext cx="118248" cy="118248"/>
            </a:xfrm>
            <a:prstGeom prst="ellipse">
              <a:avLst/>
            </a:prstGeom>
            <a:solidFill>
              <a:srgbClr val="F49FAB"/>
            </a:solidFill>
            <a:ln w="12700">
              <a:solidFill>
                <a:srgbClr val="F49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92BF202-645A-48B6-85C4-912EB54F6944}"/>
              </a:ext>
            </a:extLst>
          </p:cNvPr>
          <p:cNvGrpSpPr/>
          <p:nvPr/>
        </p:nvGrpSpPr>
        <p:grpSpPr>
          <a:xfrm>
            <a:off x="706697" y="3336052"/>
            <a:ext cx="6589448" cy="669414"/>
            <a:chOff x="366525" y="3045327"/>
            <a:chExt cx="6589448" cy="669414"/>
          </a:xfrm>
        </p:grpSpPr>
        <p:sp>
          <p:nvSpPr>
            <p:cNvPr id="26" name="Rectangle 61">
              <a:extLst>
                <a:ext uri="{FF2B5EF4-FFF2-40B4-BE49-F238E27FC236}">
                  <a16:creationId xmlns:a16="http://schemas.microsoft.com/office/drawing/2014/main" id="{2CDC7A52-9816-4AAD-8A4B-7008593EDB7D}"/>
                </a:ext>
              </a:extLst>
            </p:cNvPr>
            <p:cNvSpPr/>
            <p:nvPr/>
          </p:nvSpPr>
          <p:spPr>
            <a:xfrm>
              <a:off x="606448" y="3045327"/>
              <a:ext cx="6349525" cy="66941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ts val="900"/>
                </a:spcBef>
                <a:defRPr/>
              </a:pPr>
              <a:r>
                <a:rPr lang="en-US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ProQuest Korea – </a:t>
              </a:r>
              <a:r>
                <a:rPr lang="en-US" dirty="0">
                  <a:latin typeface="Malgun Gothic" panose="020B0503020000020004" pitchFamily="34" charset="-127"/>
                  <a:ea typeface="Malgun Gothic" panose="020B0503020000020004" pitchFamily="34" charset="-127"/>
                  <a:hlinkClick r:id="rId5"/>
                </a:rPr>
                <a:t>korea@asia.proquest.com</a:t>
              </a:r>
              <a:endParaRPr 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spcBef>
                  <a:spcPts val="900"/>
                </a:spcBef>
                <a:defRPr/>
              </a:pPr>
              <a:r>
                <a:rPr lang="ko-KR" altLang="en-US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기타</a:t>
              </a:r>
              <a:r>
                <a:rPr lang="en-US" altLang="ko-KR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ko-KR" altLang="en-US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문의사항은 </a:t>
              </a:r>
              <a:r>
                <a:rPr lang="en-US" altLang="ko-KR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ProQuest </a:t>
              </a:r>
              <a:r>
                <a:rPr lang="ko-KR" altLang="en-US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한국지사로 연락 주십시오</a:t>
              </a:r>
              <a:r>
                <a:rPr lang="en-US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</a:p>
          </p:txBody>
        </p:sp>
        <p:sp>
          <p:nvSpPr>
            <p:cNvPr id="27" name="Oval 31">
              <a:extLst>
                <a:ext uri="{FF2B5EF4-FFF2-40B4-BE49-F238E27FC236}">
                  <a16:creationId xmlns:a16="http://schemas.microsoft.com/office/drawing/2014/main" id="{DD736E39-7308-4B2E-A365-0D537ED78AB3}"/>
                </a:ext>
              </a:extLst>
            </p:cNvPr>
            <p:cNvSpPr/>
            <p:nvPr/>
          </p:nvSpPr>
          <p:spPr>
            <a:xfrm>
              <a:off x="366525" y="3112159"/>
              <a:ext cx="118248" cy="118248"/>
            </a:xfrm>
            <a:prstGeom prst="ellipse">
              <a:avLst/>
            </a:prstGeom>
            <a:solidFill>
              <a:srgbClr val="F49FAB"/>
            </a:solidFill>
            <a:ln w="12700">
              <a:solidFill>
                <a:srgbClr val="F49F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41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3641" y="3043814"/>
            <a:ext cx="7772400" cy="1011576"/>
          </a:xfrm>
        </p:spPr>
        <p:txBody>
          <a:bodyPr/>
          <a:lstStyle/>
          <a:p>
            <a:pPr algn="r"/>
            <a:br>
              <a:rPr lang="en-US" altLang="ko-KR" sz="2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sz="2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한국지사</a:t>
            </a:r>
            <a:br>
              <a:rPr lang="en-US" altLang="ko-KR" sz="2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korea@asia.proquest.com</a:t>
            </a:r>
            <a:br>
              <a:rPr lang="en-US" sz="2300" b="1" dirty="0"/>
            </a:br>
            <a:endParaRPr lang="en-US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3150870" y="1933125"/>
            <a:ext cx="284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감사합니다</a:t>
            </a:r>
            <a:endParaRPr lang="en-US" sz="40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449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" y="0"/>
            <a:ext cx="3616308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46815" y="1093898"/>
            <a:ext cx="3123833" cy="3311947"/>
            <a:chOff x="449662" y="1062316"/>
            <a:chExt cx="4165110" cy="4415929"/>
          </a:xfrm>
        </p:grpSpPr>
        <p:sp>
          <p:nvSpPr>
            <p:cNvPr id="6" name="타원 5"/>
            <p:cNvSpPr/>
            <p:nvPr/>
          </p:nvSpPr>
          <p:spPr>
            <a:xfrm>
              <a:off x="641073" y="1400287"/>
              <a:ext cx="3694259" cy="3694259"/>
            </a:xfrm>
            <a:prstGeom prst="ellipse">
              <a:avLst/>
            </a:prstGeom>
            <a:noFill/>
            <a:ln w="381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223" y="4878791"/>
              <a:ext cx="599454" cy="59945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62" y="3651157"/>
              <a:ext cx="690033" cy="690033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691" y="2022438"/>
              <a:ext cx="724945" cy="72494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31" y="1062316"/>
              <a:ext cx="675941" cy="675941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54" y="1789050"/>
              <a:ext cx="675941" cy="675941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80" y="3736962"/>
              <a:ext cx="755092" cy="755092"/>
            </a:xfrm>
            <a:prstGeom prst="rect">
              <a:avLst/>
            </a:prstGeom>
          </p:spPr>
        </p:pic>
      </p:grpSp>
      <p:pic>
        <p:nvPicPr>
          <p:cNvPr id="13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5269" r="6210" b="12629"/>
          <a:stretch/>
        </p:blipFill>
        <p:spPr>
          <a:xfrm>
            <a:off x="4230792" y="4227194"/>
            <a:ext cx="951505" cy="8499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2943" y="2166848"/>
            <a:ext cx="1610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n>
                  <a:solidFill>
                    <a:schemeClr val="bg1">
                      <a:alpha val="23000"/>
                    </a:schemeClr>
                  </a:solidFill>
                </a:ln>
                <a:solidFill>
                  <a:schemeClr val="bg1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폭넓고 전문적인 연구 자료</a:t>
            </a:r>
            <a:endParaRPr lang="en-US" altLang="ko-KR" sz="1500" dirty="0">
              <a:ln>
                <a:solidFill>
                  <a:schemeClr val="bg1">
                    <a:alpha val="23000"/>
                  </a:schemeClr>
                </a:solidFill>
              </a:ln>
              <a:solidFill>
                <a:schemeClr val="bg1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endParaRPr lang="en-US" altLang="ko-KR" sz="1500" dirty="0">
              <a:ln>
                <a:solidFill>
                  <a:schemeClr val="bg1">
                    <a:alpha val="23000"/>
                  </a:schemeClr>
                </a:solidFill>
              </a:ln>
              <a:solidFill>
                <a:schemeClr val="bg1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r>
              <a:rPr lang="ko-KR" altLang="en-US" sz="1500" dirty="0">
                <a:ln>
                  <a:solidFill>
                    <a:schemeClr val="bg1">
                      <a:alpha val="23000"/>
                    </a:schemeClr>
                  </a:solidFill>
                </a:ln>
                <a:solidFill>
                  <a:schemeClr val="bg1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다양한 형태의 부록</a:t>
            </a:r>
            <a:endParaRPr lang="en-US" altLang="ko-KR" sz="1500" dirty="0">
              <a:ln>
                <a:solidFill>
                  <a:schemeClr val="bg1">
                    <a:alpha val="23000"/>
                  </a:schemeClr>
                </a:solidFill>
              </a:ln>
              <a:solidFill>
                <a:schemeClr val="bg1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endParaRPr lang="en-US" altLang="ko-KR" sz="1500" dirty="0">
              <a:ln>
                <a:solidFill>
                  <a:schemeClr val="bg1">
                    <a:alpha val="23000"/>
                  </a:schemeClr>
                </a:solidFill>
              </a:ln>
              <a:solidFill>
                <a:schemeClr val="bg1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39811"/>
              </p:ext>
            </p:extLst>
          </p:nvPr>
        </p:nvGraphicFramePr>
        <p:xfrm>
          <a:off x="3854912" y="1076485"/>
          <a:ext cx="4756151" cy="135001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13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410"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PQDT Global</a:t>
                      </a:r>
                      <a:endParaRPr lang="ko-KR" sz="10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제공연도</a:t>
                      </a:r>
                      <a:endParaRPr lang="ko-KR" sz="10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서지</a:t>
                      </a:r>
                      <a:r>
                        <a:rPr lang="en-US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초록</a:t>
                      </a:r>
                      <a:r>
                        <a:rPr lang="en-US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: 1630</a:t>
                      </a: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~ Present</a:t>
                      </a:r>
                      <a:endParaRPr lang="ko-KR" sz="10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원문 최대</a:t>
                      </a:r>
                      <a:r>
                        <a:rPr lang="en-US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: 1900</a:t>
                      </a: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~ Present</a:t>
                      </a:r>
                      <a:endParaRPr lang="ko-KR" sz="10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제공건수</a:t>
                      </a:r>
                      <a:endParaRPr lang="ko-KR" sz="1000" kern="100" dirty="0">
                        <a:solidFill>
                          <a:srgbClr val="0F253E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서지</a:t>
                      </a:r>
                      <a:r>
                        <a:rPr lang="en-US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초록</a:t>
                      </a:r>
                      <a:r>
                        <a:rPr lang="en-US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: 470</a:t>
                      </a: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</a:t>
                      </a:r>
                      <a:r>
                        <a:rPr lang="en-US" alt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</a:t>
                      </a:r>
                      <a:endParaRPr lang="ko-KR" sz="10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r>
                        <a:rPr 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     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문</a:t>
                      </a:r>
                      <a:r>
                        <a:rPr 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 :  </a:t>
                      </a:r>
                      <a:r>
                        <a:rPr lang="ko-KR" alt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약 </a:t>
                      </a:r>
                      <a:r>
                        <a:rPr 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230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만</a:t>
                      </a:r>
                      <a:r>
                        <a:rPr lang="en-US" alt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건</a:t>
                      </a:r>
                      <a:r>
                        <a:rPr 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 ( 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석사</a:t>
                      </a:r>
                      <a:r>
                        <a:rPr 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 : 50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만</a:t>
                      </a:r>
                      <a:r>
                        <a:rPr lang="en-US" alt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건</a:t>
                      </a:r>
                      <a:r>
                        <a:rPr 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박사</a:t>
                      </a:r>
                      <a:r>
                        <a:rPr 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 : </a:t>
                      </a:r>
                      <a:r>
                        <a:rPr lang="en-US" alt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180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만</a:t>
                      </a:r>
                      <a:r>
                        <a:rPr lang="en-US" alt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건</a:t>
                      </a:r>
                      <a:r>
                        <a:rPr lang="en-US" sz="1000" kern="0" dirty="0">
                          <a:solidFill>
                            <a:srgbClr val="0F253E"/>
                          </a:solidFill>
                          <a:effectLst/>
                          <a:latin typeface="맑은 고딕"/>
                          <a:ea typeface="맑은 고딕"/>
                        </a:rPr>
                        <a:t> )</a:t>
                      </a:r>
                      <a:endParaRPr lang="ko-KR" sz="1000" kern="100" dirty="0">
                        <a:solidFill>
                          <a:srgbClr val="0F253E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주제분야</a:t>
                      </a:r>
                      <a:endParaRPr lang="ko-KR" sz="10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 주제 분야</a:t>
                      </a:r>
                      <a:endParaRPr lang="ko-KR" sz="10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내용 개체 틀 1"/>
          <p:cNvSpPr txBox="1">
            <a:spLocks/>
          </p:cNvSpPr>
          <p:nvPr/>
        </p:nvSpPr>
        <p:spPr>
          <a:xfrm>
            <a:off x="3779416" y="2625143"/>
            <a:ext cx="5330378" cy="1494471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만 이상의 석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박사 논문 서지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초록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제공</a:t>
            </a:r>
            <a:endParaRPr lang="KO-KR" altLang="en-US" sz="11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230만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이상의</a:t>
            </a:r>
            <a:r>
              <a:rPr lang="KO-KR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원문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(Full Text – PDF)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제공</a:t>
            </a:r>
            <a:r>
              <a:rPr lang="KO-KR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최대 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9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00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년대 부터의 학위논문 원문 제공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연간 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13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만 건의 학위논문 업데이트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다양한 첨부자료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(Supplemental files: 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동영상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데이터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설문 등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이용 가능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4912" y="216260"/>
            <a:ext cx="504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PQDT Global </a:t>
            </a:r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제공 콘텐츠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1144" y="4181049"/>
            <a:ext cx="691272" cy="869899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57" y="4174586"/>
            <a:ext cx="628335" cy="8763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25" y="4181049"/>
            <a:ext cx="690826" cy="8909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E3BF55-3D26-4A61-9413-EAC5F292A84A}"/>
              </a:ext>
            </a:extLst>
          </p:cNvPr>
          <p:cNvSpPr txBox="1"/>
          <p:nvPr/>
        </p:nvSpPr>
        <p:spPr>
          <a:xfrm>
            <a:off x="8684217" y="4845803"/>
            <a:ext cx="366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851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iew Articles published in Artificial Intelli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56" y="1048768"/>
            <a:ext cx="966026" cy="132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그룹 27"/>
          <p:cNvGrpSpPr/>
          <p:nvPr/>
        </p:nvGrpSpPr>
        <p:grpSpPr>
          <a:xfrm>
            <a:off x="137721" y="1081168"/>
            <a:ext cx="2642368" cy="2102076"/>
            <a:chOff x="316952" y="1429831"/>
            <a:chExt cx="2642368" cy="210207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952" y="1429831"/>
              <a:ext cx="2642368" cy="21020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직선 연결선 10"/>
            <p:cNvCxnSpPr/>
            <p:nvPr/>
          </p:nvCxnSpPr>
          <p:spPr>
            <a:xfrm flipV="1">
              <a:off x="475717" y="2412533"/>
              <a:ext cx="1796241" cy="4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1194606" y="2276029"/>
            <a:ext cx="2659427" cy="2473884"/>
            <a:chOff x="6462216" y="2653100"/>
            <a:chExt cx="2539042" cy="2390427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2216" y="2653100"/>
              <a:ext cx="2539042" cy="23904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직선 연결선 11"/>
            <p:cNvCxnSpPr/>
            <p:nvPr/>
          </p:nvCxnSpPr>
          <p:spPr>
            <a:xfrm flipV="1">
              <a:off x="7308280" y="3776104"/>
              <a:ext cx="1593763" cy="81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4062849" y="1165707"/>
            <a:ext cx="4931334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학위논문의 특성상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기존의 연구에서 간과 되었거나</a:t>
            </a:r>
            <a:r>
              <a:rPr lang="en-US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논문 주제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대하여 심도 깊은 연구성과를 제공하여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아이디어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최신 연구에 대한 통찰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제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</a:t>
            </a:r>
            <a:endParaRPr lang="ko-KR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연구에 대한 폭넓은 조사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바탕으로 주제를 선정하고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문헌을 참고로 하는 결과물로서 이미 엄밀한 평가를 받은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질적 가치가 높은 연구 결과물</a:t>
            </a:r>
            <a:endParaRPr lang="ko-KR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연구관심 분야에 대한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이론적 접근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방법적 접근</a:t>
            </a:r>
            <a:r>
              <a:rPr lang="ko-KR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모두 가능하게 하는 다양한 연구자료를 제공</a:t>
            </a:r>
          </a:p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학위논문은 모든 연구 분야에 있어 학술저널 연구논문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기사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들 보다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포괄적인 연구주제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다루고 있으며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특정 주제를 심도 있게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 Deep-Coverage ) 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제공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dirty="0">
                <a:latin typeface="Open Sans" panose="020B0606030504020204" pitchFamily="34" charset="0"/>
                <a:ea typeface="맑은 고딕" panose="020B0503020000020004" pitchFamily="50" charset="-127"/>
              </a:rPr>
              <a:t>- </a:t>
            </a:r>
            <a:r>
              <a:rPr lang="ko-KR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총 </a:t>
            </a:r>
            <a:r>
              <a:rPr lang="en-GB" altLang="ko-K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225 </a:t>
            </a:r>
            <a:r>
              <a:rPr lang="ko-KR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페이지의 학위논문</a:t>
            </a:r>
            <a:r>
              <a:rPr lang="en-GB" altLang="ko-K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vs. </a:t>
            </a:r>
            <a:r>
              <a:rPr lang="ko-KR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총 </a:t>
            </a:r>
            <a:r>
              <a:rPr lang="en-GB" altLang="ko-K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10-12</a:t>
            </a:r>
            <a:r>
              <a:rPr lang="ko-KR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페이지의</a:t>
            </a:r>
            <a:r>
              <a:rPr lang="en-GB" altLang="ko-K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o-KR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학술지 논문</a:t>
            </a:r>
            <a:endParaRPr lang="ko-KR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최신의 이슈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되고 있는 기술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이론 등에 대한 주제 선정이 각 분야 연구자들에게 보다 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폭 </a:t>
            </a:r>
            <a:r>
              <a:rPr lang="ko-KR" altLang="en-US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넓</a:t>
            </a:r>
            <a:r>
              <a:rPr lang="ko-KR" altLang="ko-KR" sz="11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참고자료</a:t>
            </a:r>
            <a:r>
              <a:rPr lang="ko-KR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자원으로 이용</a:t>
            </a:r>
          </a:p>
        </p:txBody>
      </p:sp>
      <p:sp>
        <p:nvSpPr>
          <p:cNvPr id="5" name="모서리가 둥근 직사각형 5"/>
          <p:cNvSpPr/>
          <p:nvPr/>
        </p:nvSpPr>
        <p:spPr>
          <a:xfrm>
            <a:off x="113807" y="4292732"/>
            <a:ext cx="3109840" cy="4464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해당 논문으로 박사학위 수여 이후 저널 출판사례 </a:t>
            </a:r>
          </a:p>
        </p:txBody>
      </p:sp>
      <p:sp>
        <p:nvSpPr>
          <p:cNvPr id="7" name="모서리가 둥근 직사각형 11"/>
          <p:cNvSpPr/>
          <p:nvPr/>
        </p:nvSpPr>
        <p:spPr>
          <a:xfrm>
            <a:off x="1695856" y="1362084"/>
            <a:ext cx="1672442" cy="3747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2013</a:t>
            </a:r>
            <a:r>
              <a:rPr lang="ko-KR" altLang="en-US" sz="9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년 박사학위 수여 논문</a:t>
            </a:r>
          </a:p>
        </p:txBody>
      </p:sp>
      <p:sp>
        <p:nvSpPr>
          <p:cNvPr id="10" name="모서리가 둥근 직사각형 16"/>
          <p:cNvSpPr/>
          <p:nvPr/>
        </p:nvSpPr>
        <p:spPr>
          <a:xfrm>
            <a:off x="137721" y="3462663"/>
            <a:ext cx="1558090" cy="367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2015</a:t>
            </a:r>
            <a:r>
              <a:rPr lang="ko-KR" altLang="en-US" sz="9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년 </a:t>
            </a:r>
            <a:r>
              <a:rPr lang="en-US" altLang="ko-KR" sz="9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ko-KR" altLang="en-US" sz="9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월</a:t>
            </a:r>
            <a:r>
              <a:rPr lang="en-US" altLang="ko-KR" sz="9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9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출판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96486" y="276063"/>
            <a:ext cx="54745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학위 논문의 중요성 및 필요성 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D36C6-6C42-4BD5-9B51-8292C7D456D2}"/>
              </a:ext>
            </a:extLst>
          </p:cNvPr>
          <p:cNvSpPr txBox="1"/>
          <p:nvPr/>
        </p:nvSpPr>
        <p:spPr>
          <a:xfrm>
            <a:off x="8684217" y="4845803"/>
            <a:ext cx="366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4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5265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>
            <a:extLst>
              <a:ext uri="{FF2B5EF4-FFF2-40B4-BE49-F238E27FC236}">
                <a16:creationId xmlns:a16="http://schemas.microsoft.com/office/drawing/2014/main" id="{2970EE59-C302-4887-B4A0-BA1F18287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12"/>
          <a:stretch/>
        </p:blipFill>
        <p:spPr>
          <a:xfrm>
            <a:off x="2988102" y="948145"/>
            <a:ext cx="5929915" cy="4037143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7797F7A-8A3E-4E90-A68A-8AFFB8FA9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3" r="5269"/>
          <a:stretch/>
        </p:blipFill>
        <p:spPr>
          <a:xfrm>
            <a:off x="240474" y="2743751"/>
            <a:ext cx="2502899" cy="1825377"/>
          </a:xfrm>
          <a:prstGeom prst="rect">
            <a:avLst/>
          </a:prstGeom>
        </p:spPr>
      </p:pic>
      <p:grpSp>
        <p:nvGrpSpPr>
          <p:cNvPr id="15" name="Group 10">
            <a:extLst>
              <a:ext uri="{FF2B5EF4-FFF2-40B4-BE49-F238E27FC236}">
                <a16:creationId xmlns:a16="http://schemas.microsoft.com/office/drawing/2014/main" id="{84F21A3D-22F1-4522-8439-981B861DC627}"/>
              </a:ext>
            </a:extLst>
          </p:cNvPr>
          <p:cNvGrpSpPr/>
          <p:nvPr/>
        </p:nvGrpSpPr>
        <p:grpSpPr>
          <a:xfrm>
            <a:off x="2911539" y="2748917"/>
            <a:ext cx="2435375" cy="1774986"/>
            <a:chOff x="5201562" y="3770974"/>
            <a:chExt cx="3349602" cy="2570330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64A8BAEC-4FF9-4BF9-83BC-F256E55F7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" r="2971" b="-18336"/>
            <a:stretch/>
          </p:blipFill>
          <p:spPr>
            <a:xfrm>
              <a:off x="5220787" y="3770974"/>
              <a:ext cx="3330377" cy="257033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6FF41F-D8A5-44D8-805F-BAA6DEFC4385}"/>
                </a:ext>
              </a:extLst>
            </p:cNvPr>
            <p:cNvSpPr txBox="1"/>
            <p:nvPr/>
          </p:nvSpPr>
          <p:spPr>
            <a:xfrm>
              <a:off x="5201562" y="6033527"/>
              <a:ext cx="334960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25" i="1" dirty="0"/>
                <a:t>Sample data from dissertations in PQDT Global</a:t>
              </a:r>
              <a:endParaRPr lang="en-US" sz="825" i="1" dirty="0"/>
            </a:p>
          </p:txBody>
        </p:sp>
      </p:grp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1FFD8507-3402-4CDB-9E13-224E89BD10DD}"/>
              </a:ext>
            </a:extLst>
          </p:cNvPr>
          <p:cNvSpPr/>
          <p:nvPr/>
        </p:nvSpPr>
        <p:spPr>
          <a:xfrm>
            <a:off x="252095" y="951289"/>
            <a:ext cx="4410216" cy="1685726"/>
          </a:xfrm>
          <a:prstGeom prst="roundRect">
            <a:avLst>
              <a:gd name="adj" fmla="val 65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과학분야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행동과학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자연과학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물리학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</a:p>
          <a:p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각종 데이터 및 그래프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표 형태의 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실험데이터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및 현장조사</a:t>
            </a:r>
            <a:r>
              <a:rPr lang="en-US" altLang="ko-KR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통계결과</a:t>
            </a:r>
            <a:endParaRPr lang="en-US" altLang="ko-KR" sz="1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latin typeface="Malgun Gothic" panose="020B0503020000020004" pitchFamily="34" charset="-127"/>
              <a:ea typeface="Malgun Gothic" panose="020B0503020000020004" pitchFamily="34" charset="-127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  <a:cs typeface="Open Sans" panose="020B0606030504020204" pitchFamily="34" charset="0"/>
              </a:rPr>
              <a:t>학술지 논문에서는 찾아보기 어려운 </a:t>
            </a:r>
            <a:r>
              <a:rPr lang="en-US" sz="1400" b="1" dirty="0">
                <a:latin typeface="Malgun Gothic" panose="020B0503020000020004" pitchFamily="34" charset="-127"/>
                <a:ea typeface="Malgun Gothic" panose="020B0503020000020004" pitchFamily="34" charset="-127"/>
                <a:cs typeface="Open Sans" panose="020B0606030504020204" pitchFamily="34" charset="0"/>
              </a:rPr>
              <a:t>negative results</a:t>
            </a:r>
            <a:r>
              <a:rPr lang="ko-KR" altLang="en-US" sz="1400" b="1" dirty="0">
                <a:latin typeface="Malgun Gothic" panose="020B0503020000020004" pitchFamily="34" charset="-127"/>
                <a:ea typeface="Malgun Gothic" panose="020B0503020000020004" pitchFamily="34" charset="-127"/>
                <a:cs typeface="Open Sans" panose="020B0606030504020204" pitchFamily="34" charset="0"/>
              </a:rPr>
              <a:t>가 포함된 자료</a:t>
            </a:r>
            <a:endParaRPr lang="en-US" sz="1400" b="1" dirty="0">
              <a:latin typeface="Malgun Gothic" panose="020B0503020000020004" pitchFamily="34" charset="-127"/>
              <a:ea typeface="Malgun Gothic" panose="020B0503020000020004" pitchFamily="34" charset="-127"/>
              <a:cs typeface="Open Sans" panose="020B0606030504020204" pitchFamily="34" charset="0"/>
            </a:endParaRPr>
          </a:p>
          <a:p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5DC126-6C48-4A08-83DE-DDCB3CBBC044}"/>
              </a:ext>
            </a:extLst>
          </p:cNvPr>
          <p:cNvSpPr/>
          <p:nvPr/>
        </p:nvSpPr>
        <p:spPr>
          <a:xfrm>
            <a:off x="296486" y="276063"/>
            <a:ext cx="786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학위 논문의 중요성 및 필요성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신뢰할 수 있는 연구모델 제공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80FA5-D3E7-482B-8094-2067C0C6FDF7}"/>
              </a:ext>
            </a:extLst>
          </p:cNvPr>
          <p:cNvSpPr txBox="1"/>
          <p:nvPr/>
        </p:nvSpPr>
        <p:spPr>
          <a:xfrm>
            <a:off x="8684217" y="4845803"/>
            <a:ext cx="366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5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08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>
            <a:extLst>
              <a:ext uri="{FF2B5EF4-FFF2-40B4-BE49-F238E27FC236}">
                <a16:creationId xmlns:a16="http://schemas.microsoft.com/office/drawing/2014/main" id="{8344C191-03FF-4A25-9EB3-E8B1D63B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41" y="1022645"/>
            <a:ext cx="5643108" cy="3792168"/>
          </a:xfrm>
          <a:prstGeom prst="rect">
            <a:avLst/>
          </a:prstGeom>
        </p:spPr>
      </p:pic>
      <p:grpSp>
        <p:nvGrpSpPr>
          <p:cNvPr id="6" name="Group 34">
            <a:extLst>
              <a:ext uri="{FF2B5EF4-FFF2-40B4-BE49-F238E27FC236}">
                <a16:creationId xmlns:a16="http://schemas.microsoft.com/office/drawing/2014/main" id="{0DC04A87-2D99-4986-90B4-A5B67F4BE8CF}"/>
              </a:ext>
            </a:extLst>
          </p:cNvPr>
          <p:cNvGrpSpPr/>
          <p:nvPr/>
        </p:nvGrpSpPr>
        <p:grpSpPr>
          <a:xfrm>
            <a:off x="931544" y="2661913"/>
            <a:ext cx="4108490" cy="2246520"/>
            <a:chOff x="3548811" y="2933796"/>
            <a:chExt cx="6446582" cy="3496882"/>
          </a:xfrm>
        </p:grpSpPr>
        <p:pic>
          <p:nvPicPr>
            <p:cNvPr id="7" name="Picture 35">
              <a:extLst>
                <a:ext uri="{FF2B5EF4-FFF2-40B4-BE49-F238E27FC236}">
                  <a16:creationId xmlns:a16="http://schemas.microsoft.com/office/drawing/2014/main" id="{840AC73C-39B3-4B92-94B2-65B6B1A3A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3353"/>
            <a:stretch/>
          </p:blipFill>
          <p:spPr>
            <a:xfrm>
              <a:off x="6277700" y="2933796"/>
              <a:ext cx="3717693" cy="3282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62C98A-5051-471B-8724-3072C39EC9A4}"/>
                </a:ext>
              </a:extLst>
            </p:cNvPr>
            <p:cNvSpPr txBox="1"/>
            <p:nvPr/>
          </p:nvSpPr>
          <p:spPr>
            <a:xfrm>
              <a:off x="3548811" y="5891715"/>
              <a:ext cx="4534062" cy="53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25" i="1" dirty="0"/>
                <a:t>Sample content from Humanities </a:t>
              </a:r>
            </a:p>
            <a:p>
              <a:r>
                <a:rPr lang="en-GB" sz="825" i="1" dirty="0"/>
                <a:t>dissertations in PQDT Global</a:t>
              </a:r>
              <a:endParaRPr lang="en-US" sz="825" i="1" dirty="0"/>
            </a:p>
          </p:txBody>
        </p:sp>
      </p:grpSp>
      <p:pic>
        <p:nvPicPr>
          <p:cNvPr id="9" name="Picture 33">
            <a:extLst>
              <a:ext uri="{FF2B5EF4-FFF2-40B4-BE49-F238E27FC236}">
                <a16:creationId xmlns:a16="http://schemas.microsoft.com/office/drawing/2014/main" id="{D14537AF-18CD-471B-82F5-A7FD382C47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65" y="2910495"/>
            <a:ext cx="2157039" cy="151552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5390F334-DA95-4F5E-980F-329FE2479614}"/>
              </a:ext>
            </a:extLst>
          </p:cNvPr>
          <p:cNvSpPr/>
          <p:nvPr/>
        </p:nvSpPr>
        <p:spPr>
          <a:xfrm>
            <a:off x="282098" y="1022644"/>
            <a:ext cx="4410000" cy="1503102"/>
          </a:xfrm>
          <a:prstGeom prst="roundRect">
            <a:avLst>
              <a:gd name="adj" fmla="val 657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예술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비즈니스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교육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인문학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사회과학 분야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</a:p>
          <a:p>
            <a:endParaRPr lang="en-US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오디오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비디오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텍스트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데이터 마이닝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악보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및 기타 디지털 자료들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학술지에 게재되지 않은 초기 연구자료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1500" b="1" dirty="0"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5DCA20-C2E3-48C7-9F62-CA5FE47682BC}"/>
              </a:ext>
            </a:extLst>
          </p:cNvPr>
          <p:cNvSpPr/>
          <p:nvPr/>
        </p:nvSpPr>
        <p:spPr>
          <a:xfrm>
            <a:off x="296486" y="276063"/>
            <a:ext cx="786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학위 논문의 중요성 및 필요성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신뢰할 수 있는 연구모델 제공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EE712-2DDC-4389-BC40-B464F8558704}"/>
              </a:ext>
            </a:extLst>
          </p:cNvPr>
          <p:cNvSpPr txBox="1"/>
          <p:nvPr/>
        </p:nvSpPr>
        <p:spPr>
          <a:xfrm>
            <a:off x="8684217" y="4845803"/>
            <a:ext cx="366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6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4893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1E96E06-9FA5-44F7-BEFE-D38EE3338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61"/>
          <a:stretch/>
        </p:blipFill>
        <p:spPr>
          <a:xfrm>
            <a:off x="160398" y="726678"/>
            <a:ext cx="8028000" cy="377928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6750" y="-21103"/>
            <a:ext cx="6338888" cy="85725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 화면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8980" y="3398802"/>
            <a:ext cx="5674622" cy="151535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옵션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다양한 검색 방법 및 원하는 데이터베이스 선택 가능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기본 검색 창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원하는 검색 키워드를 입력하여 빠르고 쉬운 검색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전문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(Full text):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원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문을 제공하는 논문만 검색 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박사 학위논문만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박사학위 논문으로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제한하여 논문 검색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개인화 기능</a:t>
            </a:r>
            <a:r>
              <a:rPr lang="en-US" altLang="ko-KR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최근 검색 이력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임시 저장 폴더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인터페이스 언어설정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My Research(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개인 계정을 이용한 개인화 기능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활용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사각형: 둥근 모서리 13"/>
          <p:cNvSpPr/>
          <p:nvPr/>
        </p:nvSpPr>
        <p:spPr>
          <a:xfrm>
            <a:off x="203622" y="2129928"/>
            <a:ext cx="3382857" cy="342538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5" name="사각형: 둥근 모서리 14"/>
          <p:cNvSpPr/>
          <p:nvPr/>
        </p:nvSpPr>
        <p:spPr>
          <a:xfrm>
            <a:off x="6842320" y="820907"/>
            <a:ext cx="1239960" cy="261133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6" name="사각형: 둥근 모서리 15"/>
          <p:cNvSpPr/>
          <p:nvPr/>
        </p:nvSpPr>
        <p:spPr>
          <a:xfrm>
            <a:off x="707177" y="2795615"/>
            <a:ext cx="6946336" cy="452141"/>
          </a:xfrm>
          <a:prstGeom prst="roundRect">
            <a:avLst/>
          </a:prstGeom>
          <a:noFill/>
          <a:ln w="28575">
            <a:solidFill>
              <a:srgbClr val="F49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7" name="말풍선: 타원형 16"/>
          <p:cNvSpPr/>
          <p:nvPr/>
        </p:nvSpPr>
        <p:spPr>
          <a:xfrm>
            <a:off x="6518985" y="596394"/>
            <a:ext cx="288000" cy="288000"/>
          </a:xfrm>
          <a:prstGeom prst="wedgeEllipseCallout">
            <a:avLst>
              <a:gd name="adj1" fmla="val 74307"/>
              <a:gd name="adj2" fmla="val 48013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3</a:t>
            </a: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C292375F-6C4D-4A10-AEE1-934392951751}"/>
              </a:ext>
            </a:extLst>
          </p:cNvPr>
          <p:cNvSpPr/>
          <p:nvPr/>
        </p:nvSpPr>
        <p:spPr>
          <a:xfrm>
            <a:off x="3657798" y="2082832"/>
            <a:ext cx="288000" cy="288000"/>
          </a:xfrm>
          <a:prstGeom prst="wedgeEllipseCallout">
            <a:avLst>
              <a:gd name="adj1" fmla="val -78671"/>
              <a:gd name="adj2" fmla="val 4372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C5A1B28-EFCD-4314-AA12-8F14AE785751}"/>
              </a:ext>
            </a:extLst>
          </p:cNvPr>
          <p:cNvSpPr/>
          <p:nvPr/>
        </p:nvSpPr>
        <p:spPr>
          <a:xfrm>
            <a:off x="697017" y="3337182"/>
            <a:ext cx="1721063" cy="248964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8" name="말풍선: 타원형 17"/>
          <p:cNvSpPr/>
          <p:nvPr/>
        </p:nvSpPr>
        <p:spPr>
          <a:xfrm>
            <a:off x="425487" y="3130595"/>
            <a:ext cx="288000" cy="288000"/>
          </a:xfrm>
          <a:prstGeom prst="wedgeEllipseCallout">
            <a:avLst>
              <a:gd name="adj1" fmla="val 39509"/>
              <a:gd name="adj2" fmla="val 1902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78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2"/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데이터베이스 선택 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637E26A-5CC5-4C58-97F2-3649855A3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261"/>
          <a:stretch/>
        </p:blipFill>
        <p:spPr>
          <a:xfrm>
            <a:off x="287111" y="676656"/>
            <a:ext cx="5594248" cy="4384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오른쪽 대괄호 7">
            <a:extLst>
              <a:ext uri="{FF2B5EF4-FFF2-40B4-BE49-F238E27FC236}">
                <a16:creationId xmlns:a16="http://schemas.microsoft.com/office/drawing/2014/main" id="{7233B39B-2020-4E2C-976D-B7D5FD9FACF6}"/>
              </a:ext>
            </a:extLst>
          </p:cNvPr>
          <p:cNvSpPr/>
          <p:nvPr/>
        </p:nvSpPr>
        <p:spPr>
          <a:xfrm rot="10800000">
            <a:off x="438132" y="3265989"/>
            <a:ext cx="87648" cy="1795215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405113C-279D-49DC-8F9A-7C389DC50260}"/>
              </a:ext>
            </a:extLst>
          </p:cNvPr>
          <p:cNvCxnSpPr/>
          <p:nvPr/>
        </p:nvCxnSpPr>
        <p:spPr>
          <a:xfrm>
            <a:off x="4496499" y="2495021"/>
            <a:ext cx="1389530" cy="0"/>
          </a:xfrm>
          <a:prstGeom prst="line">
            <a:avLst/>
          </a:prstGeom>
          <a:ln w="5715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4">
            <a:extLst>
              <a:ext uri="{FF2B5EF4-FFF2-40B4-BE49-F238E27FC236}">
                <a16:creationId xmlns:a16="http://schemas.microsoft.com/office/drawing/2014/main" id="{0E7AC9B7-1290-46D0-B9AA-1F69FFBF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606" y="822919"/>
            <a:ext cx="2668284" cy="788229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구독 중인 데이터베이스 리스트에서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검색할</a:t>
            </a:r>
            <a:r>
              <a:rPr kumimoji="0"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kumimoji="0"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DB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선택한 후 교차 검색 및 단독 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DB 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검색 </a:t>
            </a:r>
            <a:r>
              <a:rPr kumimoji="0"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가능</a:t>
            </a:r>
            <a:endParaRPr kumimoji="0"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9829252D-7CB9-4746-BF0F-7B3C3A7F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605" y="3265989"/>
            <a:ext cx="2668284" cy="900246"/>
          </a:xfrm>
          <a:prstGeom prst="rect">
            <a:avLst/>
          </a:prstGeom>
          <a:solidFill>
            <a:schemeClr val="bg1"/>
          </a:solidFill>
          <a:ln w="12700">
            <a:solidFill>
              <a:srgbClr val="F49FAB"/>
            </a:solidFill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28600" indent="-228600">
              <a:spcBef>
                <a:spcPct val="0"/>
              </a:spcBef>
              <a:buAutoNum type="arabicPeriod"/>
            </a:pP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체크박스를 활용하여 검색하고자 하는 단일 또는 복수의 데이터베이스 선택</a:t>
            </a: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0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“</a:t>
            </a:r>
            <a:r>
              <a:rPr lang="ko-KR" altLang="en-US" sz="105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선택한 데이터베이스 사용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버튼 클릭</a:t>
            </a:r>
            <a:r>
              <a:rPr lang="en-US" altLang="ko-KR" sz="10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</p:txBody>
      </p:sp>
      <p:sp>
        <p:nvSpPr>
          <p:cNvPr id="15" name="오른쪽 대괄호 14">
            <a:extLst>
              <a:ext uri="{FF2B5EF4-FFF2-40B4-BE49-F238E27FC236}">
                <a16:creationId xmlns:a16="http://schemas.microsoft.com/office/drawing/2014/main" id="{28DD42EB-7E1F-4D0F-BC93-7AEFF741EE7F}"/>
              </a:ext>
            </a:extLst>
          </p:cNvPr>
          <p:cNvSpPr/>
          <p:nvPr/>
        </p:nvSpPr>
        <p:spPr>
          <a:xfrm rot="10800000">
            <a:off x="2162050" y="1038749"/>
            <a:ext cx="110858" cy="298396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오른쪽 대괄호 15">
            <a:extLst>
              <a:ext uri="{FF2B5EF4-FFF2-40B4-BE49-F238E27FC236}">
                <a16:creationId xmlns:a16="http://schemas.microsoft.com/office/drawing/2014/main" id="{7438C71A-A3E6-42B0-9428-16A1366A56B1}"/>
              </a:ext>
            </a:extLst>
          </p:cNvPr>
          <p:cNvSpPr/>
          <p:nvPr/>
        </p:nvSpPr>
        <p:spPr>
          <a:xfrm>
            <a:off x="3109009" y="1038750"/>
            <a:ext cx="95978" cy="298396"/>
          </a:xfrm>
          <a:prstGeom prst="rightBracket">
            <a:avLst/>
          </a:prstGeom>
          <a:ln w="38100">
            <a:solidFill>
              <a:srgbClr val="F49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6D45087-A4AA-4B1D-8208-B5536356F09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314700" y="1217034"/>
            <a:ext cx="2873906" cy="0"/>
          </a:xfrm>
          <a:prstGeom prst="straightConnector1">
            <a:avLst/>
          </a:prstGeom>
          <a:ln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E9FCA319-6A2B-44CD-9383-FD66B1C225C8}"/>
              </a:ext>
            </a:extLst>
          </p:cNvPr>
          <p:cNvSpPr/>
          <p:nvPr/>
        </p:nvSpPr>
        <p:spPr>
          <a:xfrm>
            <a:off x="109517" y="2977989"/>
            <a:ext cx="288000" cy="288000"/>
          </a:xfrm>
          <a:prstGeom prst="wedgeEllipseCallout">
            <a:avLst>
              <a:gd name="adj1" fmla="val 61029"/>
              <a:gd name="adj2" fmla="val 56421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1</a:t>
            </a: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7A3A2F42-FD99-4D8A-8DA0-2D39C49E2BE7}"/>
              </a:ext>
            </a:extLst>
          </p:cNvPr>
          <p:cNvSpPr/>
          <p:nvPr/>
        </p:nvSpPr>
        <p:spPr>
          <a:xfrm>
            <a:off x="5737359" y="1917619"/>
            <a:ext cx="288000" cy="288000"/>
          </a:xfrm>
          <a:prstGeom prst="wedgeEllipseCallout">
            <a:avLst>
              <a:gd name="adj1" fmla="val -58033"/>
              <a:gd name="adj2" fmla="val 53246"/>
            </a:avLst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158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510E94F-F9CD-497C-B0FD-AD6B6F98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" y="861525"/>
            <a:ext cx="8028000" cy="3420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92357" y="2403619"/>
            <a:ext cx="4696368" cy="246221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연산자를 이용하여 보다 쉬운 검색 </a:t>
            </a:r>
            <a:r>
              <a:rPr lang="ko-KR" altLang="en-US" sz="11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결과식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이용 가능 </a:t>
            </a:r>
            <a:endParaRPr lang="en-US" altLang="ko-KR" sz="1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ko-KR" sz="1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AutoNum type="arabicPeriod"/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키워드 사이에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 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 키워드가 </a:t>
            </a:r>
            <a:r>
              <a:rPr lang="ko-KR" altLang="en-US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모두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포함된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 키워드 중 </a:t>
            </a:r>
            <a:r>
              <a:rPr lang="ko-KR" altLang="en-US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 이상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포함된 문서 검색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food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는 </a:t>
            </a:r>
            <a:r>
              <a:rPr lang="ko-KR" altLang="en-US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포함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되나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nutrition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은 </a:t>
            </a:r>
            <a:r>
              <a:rPr lang="ko-KR" altLang="en-US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제외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된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구문</a:t>
            </a:r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정확한 구문 검색을 위해 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  “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이용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1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healthy eating</a:t>
            </a:r>
            <a:r>
              <a:rPr lang="en-US" altLang="ko-KR" sz="11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하나의 구문으로 검색 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1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와일드카드 문자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(?),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절삭 문자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(*)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키워드의 시작이나 중간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끝에 사용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 </a:t>
            </a:r>
            <a:r>
              <a:rPr lang="en-US" altLang="ko-KR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ing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ively</a:t>
            </a:r>
            <a:r>
              <a:rPr lang="ko-KR" altLang="en-US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키워드의 변형을 모두</a:t>
            </a:r>
            <a:r>
              <a:rPr lang="en-US" altLang="ko-KR" sz="1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1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Sm</a:t>
            </a:r>
            <a:r>
              <a:rPr lang="en-US" altLang="ko-KR" sz="11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r>
              <a:rPr lang="en-US" altLang="ko-KR" sz="11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 Sm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or Sm</a:t>
            </a:r>
            <a:r>
              <a:rPr lang="en-US" altLang="ko-KR" sz="11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단일 문자를 대신하여 사용됨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6" name="연결선: 꺾임 5"/>
          <p:cNvCxnSpPr>
            <a:cxnSpLocks/>
          </p:cNvCxnSpPr>
          <p:nvPr/>
        </p:nvCxnSpPr>
        <p:spPr>
          <a:xfrm rot="10800000">
            <a:off x="2203139" y="2366874"/>
            <a:ext cx="688186" cy="317329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558ED5"/>
            </a:solidFill>
            <a:headEnd type="arrow"/>
            <a:tailEnd type="oval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제목 2"/>
          <p:cNvSpPr txBox="1">
            <a:spLocks/>
          </p:cNvSpPr>
          <p:nvPr/>
        </p:nvSpPr>
        <p:spPr bwMode="auto">
          <a:xfrm>
            <a:off x="220488" y="0"/>
            <a:ext cx="6338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rgbClr val="31323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ko-KR" altLang="en-US" sz="30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기본 검색 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E39F30F-7AD0-4740-AF91-551F411519D0}"/>
              </a:ext>
            </a:extLst>
          </p:cNvPr>
          <p:cNvSpPr/>
          <p:nvPr/>
        </p:nvSpPr>
        <p:spPr>
          <a:xfrm>
            <a:off x="7562077" y="2654748"/>
            <a:ext cx="528320" cy="228600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4008231"/>
      </p:ext>
    </p:extLst>
  </p:cSld>
  <p:clrMapOvr>
    <a:masterClrMapping/>
  </p:clrMapOvr>
</p:sld>
</file>

<file path=ppt/theme/theme1.xml><?xml version="1.0" encoding="utf-8"?>
<a:theme xmlns:a="http://schemas.openxmlformats.org/drawingml/2006/main" name="Proquest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quest" id="{E98C484D-331E-4C43-82F1-21B33A7A689E}" vid="{50C6BB58-F1DA-406A-BD04-1F34A3BCA80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Proquest</Template>
  <TotalTime>1822</TotalTime>
  <Words>1814</Words>
  <Application>Microsoft Office PowerPoint</Application>
  <PresentationFormat>화면 슬라이드 쇼(16:9)</PresentationFormat>
  <Paragraphs>234</Paragraphs>
  <Slides>24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8" baseType="lpstr">
      <vt:lpstr>Aleo Bold</vt:lpstr>
      <vt:lpstr>Aleo Regular</vt:lpstr>
      <vt:lpstr>굴림</vt:lpstr>
      <vt:lpstr>JBold</vt:lpstr>
      <vt:lpstr>맑은 고딕</vt:lpstr>
      <vt:lpstr>맑은 고딕</vt:lpstr>
      <vt:lpstr>ＭＳ Ｐゴシック</vt:lpstr>
      <vt:lpstr>Open Sans</vt:lpstr>
      <vt:lpstr>Arial</vt:lpstr>
      <vt:lpstr>Calibri</vt:lpstr>
      <vt:lpstr>Roboto Regular</vt:lpstr>
      <vt:lpstr>Times New Roman</vt:lpstr>
      <vt:lpstr>Wingdings</vt:lpstr>
      <vt:lpstr>Proquest</vt:lpstr>
      <vt:lpstr> PQDT Global 이용매뉴얼 (ProQuest Dissertations &amp; Theses Global)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기본 화면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검색결과 페이지 활용 Ⅲ</vt:lpstr>
      <vt:lpstr>본문 페이지 활용 Ⅰ</vt:lpstr>
      <vt:lpstr>본문 페이지 활용 Ⅱ</vt:lpstr>
      <vt:lpstr>본문 페이지 활용 Ⅲ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ProQuest 한국지사           korea@asia.proquest.com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Chung, Suhyun</dc:creator>
  <cp:lastModifiedBy>Summer Jung</cp:lastModifiedBy>
  <cp:revision>260</cp:revision>
  <dcterms:created xsi:type="dcterms:W3CDTF">2016-11-18T05:39:47Z</dcterms:created>
  <dcterms:modified xsi:type="dcterms:W3CDTF">2019-01-04T08:47:07Z</dcterms:modified>
</cp:coreProperties>
</file>